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41"/>
  </p:notesMasterIdLst>
  <p:handoutMasterIdLst>
    <p:handoutMasterId r:id="rId42"/>
  </p:handoutMasterIdLst>
  <p:sldIdLst>
    <p:sldId id="334" r:id="rId2"/>
    <p:sldId id="332" r:id="rId3"/>
    <p:sldId id="343" r:id="rId4"/>
    <p:sldId id="333" r:id="rId5"/>
    <p:sldId id="367" r:id="rId6"/>
    <p:sldId id="369" r:id="rId7"/>
    <p:sldId id="360" r:id="rId8"/>
    <p:sldId id="361" r:id="rId9"/>
    <p:sldId id="362" r:id="rId10"/>
    <p:sldId id="363" r:id="rId11"/>
    <p:sldId id="365" r:id="rId12"/>
    <p:sldId id="366" r:id="rId13"/>
    <p:sldId id="368" r:id="rId14"/>
    <p:sldId id="273" r:id="rId15"/>
    <p:sldId id="274" r:id="rId16"/>
    <p:sldId id="344" r:id="rId17"/>
    <p:sldId id="345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348" r:id="rId26"/>
    <p:sldId id="279" r:id="rId27"/>
    <p:sldId id="280" r:id="rId28"/>
    <p:sldId id="284" r:id="rId29"/>
    <p:sldId id="287" r:id="rId30"/>
    <p:sldId id="283" r:id="rId31"/>
    <p:sldId id="349" r:id="rId32"/>
    <p:sldId id="350" r:id="rId33"/>
    <p:sldId id="351" r:id="rId34"/>
    <p:sldId id="352" r:id="rId35"/>
    <p:sldId id="356" r:id="rId36"/>
    <p:sldId id="357" r:id="rId37"/>
    <p:sldId id="346" r:id="rId38"/>
    <p:sldId id="353" r:id="rId39"/>
    <p:sldId id="354" r:id="rId40"/>
  </p:sldIdLst>
  <p:sldSz cx="9144000" cy="6858000" type="screen4x3"/>
  <p:notesSz cx="6811963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1pPr>
    <a:lvl2pPr marL="4572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2pPr>
    <a:lvl3pPr marL="9144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3pPr>
    <a:lvl4pPr marL="1371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4pPr>
    <a:lvl5pPr marL="18288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Lucida Sans Unicode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9" autoAdjust="0"/>
    <p:restoredTop sz="94705" autoAdjust="0"/>
  </p:normalViewPr>
  <p:slideViewPr>
    <p:cSldViewPr>
      <p:cViewPr varScale="1">
        <p:scale>
          <a:sx n="88" d="100"/>
          <a:sy n="88" d="100"/>
        </p:scale>
        <p:origin x="-102" y="-65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54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-2136" y="-12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A344F25-49F6-460F-8696-CC438BCEA4DE}" type="datetimeFigureOut">
              <a:rPr lang="en-US"/>
              <a:pPr>
                <a:defRPr/>
              </a:pPr>
              <a:t>2010-01-16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BF6B959-8F59-4989-A638-D4EB8DE17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6811963" cy="99425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2113" cy="477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dt"/>
          </p:nvPr>
        </p:nvSpPr>
        <p:spPr bwMode="auto">
          <a:xfrm>
            <a:off x="3859213" y="0"/>
            <a:ext cx="2932112" cy="477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0672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0750" y="746125"/>
            <a:ext cx="4951413" cy="3708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8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681038" y="4722813"/>
            <a:ext cx="5430837" cy="4454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ftr"/>
          </p:nvPr>
        </p:nvSpPr>
        <p:spPr bwMode="auto">
          <a:xfrm>
            <a:off x="0" y="9442450"/>
            <a:ext cx="2932113" cy="477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90" name="Rectangle 18"/>
          <p:cNvSpPr>
            <a:spLocks noGrp="1" noChangeArrowheads="1"/>
          </p:cNvSpPr>
          <p:nvPr>
            <p:ph type="sldNum"/>
          </p:nvPr>
        </p:nvSpPr>
        <p:spPr bwMode="auto">
          <a:xfrm>
            <a:off x="3859213" y="9442450"/>
            <a:ext cx="2932112" cy="477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1531D340-984A-442F-AD9C-AAAD0669DEB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8CD1CD1-FC88-454E-A9DD-11E88022B8F7}" type="slidenum">
              <a:rPr lang="de-DE" smtClean="0"/>
              <a:pPr/>
              <a:t>2</a:t>
            </a:fld>
            <a:endParaRPr lang="de-DE" smtClean="0"/>
          </a:p>
        </p:txBody>
      </p:sp>
      <p:sp>
        <p:nvSpPr>
          <p:cNvPr id="73731" name="Text Box 1"/>
          <p:cNvSpPr txBox="1">
            <a:spLocks noChangeArrowheads="1"/>
          </p:cNvSpPr>
          <p:nvPr/>
        </p:nvSpPr>
        <p:spPr bwMode="auto">
          <a:xfrm>
            <a:off x="920750" y="746125"/>
            <a:ext cx="4956175" cy="3713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B1773E1-083C-4E44-8536-168A30A504EC}" type="slidenum">
              <a:rPr lang="de-DE" smtClean="0"/>
              <a:pPr/>
              <a:t>22</a:t>
            </a:fld>
            <a:endParaRPr lang="de-DE" smtClean="0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372955A-5951-443D-8C34-97E70B1D8145}" type="slidenum">
              <a:rPr lang="de-DE" smtClean="0"/>
              <a:pPr/>
              <a:t>23</a:t>
            </a:fld>
            <a:endParaRPr lang="de-DE" smtClean="0"/>
          </a:p>
        </p:txBody>
      </p:sp>
      <p:sp>
        <p:nvSpPr>
          <p:cNvPr id="79875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CF49ED-5EE9-4A65-A0FD-0569D0FC350A}" type="slidenum">
              <a:rPr lang="en-GB"/>
              <a:pPr/>
              <a:t>25</a:t>
            </a:fld>
            <a:endParaRPr lang="en-GB"/>
          </a:p>
        </p:txBody>
      </p:sp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997048" y="755838"/>
            <a:ext cx="4807855" cy="37186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3933" tIns="41966" rIns="83933" bIns="41966" anchor="ctr"/>
          <a:lstStyle/>
          <a:p>
            <a:endParaRPr lang="en-US"/>
          </a:p>
        </p:txBody>
      </p:sp>
      <p:sp>
        <p:nvSpPr>
          <p:cNvPr id="4505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0911" y="4722510"/>
            <a:ext cx="5434408" cy="44597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C7970F4-6CBD-477A-A6E3-FF33291616F5}" type="slidenum">
              <a:rPr lang="de-DE" smtClean="0"/>
              <a:pPr/>
              <a:t>26</a:t>
            </a:fld>
            <a:endParaRPr lang="de-DE" smtClean="0"/>
          </a:p>
        </p:txBody>
      </p:sp>
      <p:sp>
        <p:nvSpPr>
          <p:cNvPr id="88067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10F905-86E6-4DDD-B0F4-8C3B96E5441E}" type="slidenum">
              <a:rPr lang="de-DE" smtClean="0"/>
              <a:pPr/>
              <a:t>27</a:t>
            </a:fld>
            <a:endParaRPr lang="de-DE" smtClean="0"/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4C63B6-E499-4331-883F-EDA379952842}" type="slidenum">
              <a:rPr lang="de-DE" smtClean="0"/>
              <a:pPr/>
              <a:t>28</a:t>
            </a:fld>
            <a:endParaRPr lang="de-DE" smtClean="0"/>
          </a:p>
        </p:txBody>
      </p:sp>
      <p:sp>
        <p:nvSpPr>
          <p:cNvPr id="93187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3B0C687-F8EE-4836-9A09-FBD4664BC0BF}" type="slidenum">
              <a:rPr lang="de-DE" smtClean="0"/>
              <a:pPr/>
              <a:t>29</a:t>
            </a:fld>
            <a:endParaRPr lang="de-DE" smtClean="0"/>
          </a:p>
        </p:txBody>
      </p:sp>
      <p:sp>
        <p:nvSpPr>
          <p:cNvPr id="96259" name="Text Box 1"/>
          <p:cNvSpPr txBox="1">
            <a:spLocks noChangeArrowheads="1"/>
          </p:cNvSpPr>
          <p:nvPr/>
        </p:nvSpPr>
        <p:spPr bwMode="auto">
          <a:xfrm>
            <a:off x="1143000" y="744538"/>
            <a:ext cx="4525963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D4BD209-899C-4F0F-8205-E17C798A279A}" type="slidenum">
              <a:rPr lang="de-DE" smtClean="0"/>
              <a:pPr/>
              <a:t>30</a:t>
            </a:fld>
            <a:endParaRPr lang="de-DE" smtClean="0"/>
          </a:p>
        </p:txBody>
      </p:sp>
      <p:sp>
        <p:nvSpPr>
          <p:cNvPr id="92163" name="Text Box 1"/>
          <p:cNvSpPr txBox="1">
            <a:spLocks noChangeArrowheads="1"/>
          </p:cNvSpPr>
          <p:nvPr/>
        </p:nvSpPr>
        <p:spPr bwMode="auto">
          <a:xfrm>
            <a:off x="920750" y="746125"/>
            <a:ext cx="4957763" cy="37147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E77BAD-1ABC-4F42-9272-FD6138DA234A}" type="slidenum">
              <a:rPr lang="en-GB"/>
              <a:pPr/>
              <a:t>35</a:t>
            </a:fld>
            <a:endParaRPr lang="en-GB"/>
          </a:p>
        </p:txBody>
      </p:sp>
      <p:sp>
        <p:nvSpPr>
          <p:cNvPr id="3174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20750" y="755650"/>
            <a:ext cx="4967288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0910" y="4722510"/>
            <a:ext cx="5448713" cy="447302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AA7A72-EB29-489F-989C-627249110FD4}" type="slidenum">
              <a:rPr lang="en-GB"/>
              <a:pPr/>
              <a:t>36</a:t>
            </a:fld>
            <a:endParaRPr lang="en-GB"/>
          </a:p>
        </p:txBody>
      </p:sp>
      <p:sp>
        <p:nvSpPr>
          <p:cNvPr id="3184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20750" y="755650"/>
            <a:ext cx="4967288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84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0910" y="4722510"/>
            <a:ext cx="5448713" cy="447302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32108E-3340-4F9E-9F11-A1B10FAC37D5}" type="slidenum">
              <a:rPr lang="en-GB"/>
              <a:pPr/>
              <a:t>14</a:t>
            </a:fld>
            <a:endParaRPr lang="en-GB"/>
          </a:p>
        </p:txBody>
      </p:sp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1142957" y="745505"/>
            <a:ext cx="4527480" cy="372751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3933" tIns="41966" rIns="83933" bIns="41966" anchor="ctr"/>
          <a:lstStyle/>
          <a:p>
            <a:endParaRPr lang="en-US"/>
          </a:p>
        </p:txBody>
      </p:sp>
      <p:sp>
        <p:nvSpPr>
          <p:cNvPr id="409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0911" y="4722510"/>
            <a:ext cx="5434408" cy="44597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414CE7-B9D6-4A60-A0A5-AF89744FD87A}" type="slidenum">
              <a:rPr lang="en-GB"/>
              <a:pPr/>
              <a:t>39</a:t>
            </a:fld>
            <a:endParaRPr lang="en-GB"/>
          </a:p>
        </p:txBody>
      </p:sp>
      <p:sp>
        <p:nvSpPr>
          <p:cNvPr id="329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20750" y="755650"/>
            <a:ext cx="4967288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0910" y="4722510"/>
            <a:ext cx="5448713" cy="447302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915E0C-10BC-43AC-8729-D535D7FB6754}" type="slidenum">
              <a:rPr lang="en-GB"/>
              <a:pPr/>
              <a:t>15</a:t>
            </a:fld>
            <a:endParaRPr lang="en-GB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1142957" y="745505"/>
            <a:ext cx="4527480" cy="372751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3933" tIns="41966" rIns="83933" bIns="41966" anchor="ctr"/>
          <a:lstStyle/>
          <a:p>
            <a:endParaRPr lang="en-US"/>
          </a:p>
        </p:txBody>
      </p:sp>
      <p:sp>
        <p:nvSpPr>
          <p:cNvPr id="4198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0911" y="4722510"/>
            <a:ext cx="5434408" cy="445973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1555E06-DE91-4BFE-B654-AE97A8A0CC9B}" type="slidenum">
              <a:rPr lang="de-DE" smtClean="0"/>
              <a:pPr/>
              <a:t>16</a:t>
            </a:fld>
            <a:endParaRPr lang="de-DE" smtClean="0"/>
          </a:p>
        </p:txBody>
      </p:sp>
      <p:sp>
        <p:nvSpPr>
          <p:cNvPr id="81923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754083B-9B30-40AF-9DF9-B7506E4B4CCD}" type="slidenum">
              <a:rPr lang="de-DE" smtClean="0"/>
              <a:pPr/>
              <a:t>17</a:t>
            </a:fld>
            <a:endParaRPr lang="de-DE" smtClean="0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DA9891C-2CC6-4071-B656-9B998D90F43A}" type="slidenum">
              <a:rPr lang="de-DE" smtClean="0"/>
              <a:pPr/>
              <a:t>18</a:t>
            </a:fld>
            <a:endParaRPr lang="de-DE" smtClean="0"/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FD2CD28-2ADA-41EC-B72D-ADC71AEAC223}" type="slidenum">
              <a:rPr lang="de-DE" smtClean="0"/>
              <a:pPr/>
              <a:t>19</a:t>
            </a:fld>
            <a:endParaRPr lang="de-DE" smtClean="0"/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2128838" y="755650"/>
            <a:ext cx="2552700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ECD5C9A-CFB8-4050-9E3B-0D3206C7C933}" type="slidenum">
              <a:rPr lang="de-DE" smtClean="0"/>
              <a:pPr/>
              <a:t>20</a:t>
            </a:fld>
            <a:endParaRPr lang="de-DE" smtClean="0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3699B98-AAD0-465F-97AB-6694303D5A60}" type="slidenum">
              <a:rPr lang="de-DE" smtClean="0"/>
              <a:pPr/>
              <a:t>21</a:t>
            </a:fld>
            <a:endParaRPr lang="de-DE" smtClean="0"/>
          </a:p>
        </p:txBody>
      </p:sp>
      <p:sp>
        <p:nvSpPr>
          <p:cNvPr id="77827" name="Text Box 1"/>
          <p:cNvSpPr txBox="1">
            <a:spLocks noChangeArrowheads="1"/>
          </p:cNvSpPr>
          <p:nvPr/>
        </p:nvSpPr>
        <p:spPr bwMode="auto">
          <a:xfrm>
            <a:off x="996950" y="755650"/>
            <a:ext cx="4814888" cy="3727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body"/>
          </p:nvPr>
        </p:nvSpPr>
        <p:spPr>
          <a:xfrm>
            <a:off x="681038" y="4722813"/>
            <a:ext cx="5432425" cy="445611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78982-24CB-4A42-B4C0-D4B802738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88181-8DCB-49BC-B184-C28D5281C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F7CDD-3E76-420D-A30E-98541A53E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0188" y="179388"/>
            <a:ext cx="2052637" cy="5935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2275" y="179388"/>
            <a:ext cx="6005513" cy="5935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FBB4F0-7ADE-43D6-9095-C3C75C848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720725"/>
            <a:ext cx="5884862" cy="485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600200"/>
            <a:ext cx="8056562" cy="2176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188" y="3929063"/>
            <a:ext cx="8056562" cy="2178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79BCC-1CF1-4085-BDBA-D4FD93B76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95E8A-56AF-4BF2-9910-C93B7FD37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2C90-2383-4B2C-96AC-B44AB4890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2275" y="1622425"/>
            <a:ext cx="4029075" cy="4492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0" y="1622425"/>
            <a:ext cx="4029075" cy="4492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BEFE9-E374-4F4A-B0DD-7E76E33B1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DD13A-DAA8-488C-BAA8-577F35011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96B8F-0DC3-4984-80A2-05154460A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C40F4-60A8-4CA6-9630-0A4C93112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AA5D6-7A78-4888-840E-F3CBC77E8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3999" y="179388"/>
            <a:ext cx="6950075" cy="1450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2275" y="1622425"/>
            <a:ext cx="8210550" cy="4492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6556375" y="6246813"/>
            <a:ext cx="2117725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59B8A0D0-9C03-4791-9B4D-BDEBB0B95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26" name="Picture 2" descr="E:\u\folders\TUTORIAL\DCMI_logo_cropped.jp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1089025" cy="107791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2400" b="1">
          <a:solidFill>
            <a:srgbClr val="000000"/>
          </a:solidFill>
          <a:latin typeface="Arial" charset="0"/>
          <a:cs typeface="Lucida Sans Unicode" charset="0"/>
        </a:defRPr>
      </a:lvl9pPr>
    </p:titleStyle>
    <p:bodyStyle>
      <a:lvl1pPr marL="323850" indent="-323850" algn="l" defTabSz="457200" rtl="0" eaLnBrk="0" fontAlgn="base" hangingPunct="0">
        <a:spcBef>
          <a:spcPts val="500"/>
        </a:spcBef>
        <a:spcAft>
          <a:spcPct val="0"/>
        </a:spcAft>
        <a:buClr>
          <a:srgbClr val="990000"/>
        </a:buClr>
        <a:buSzPct val="100000"/>
        <a:buFont typeface="Arial" charset="0"/>
        <a:buChar char="•"/>
        <a:defRPr sz="2000">
          <a:solidFill>
            <a:srgbClr val="800000"/>
          </a:solidFill>
          <a:latin typeface="+mn-lt"/>
          <a:ea typeface="+mn-ea"/>
          <a:cs typeface="+mn-cs"/>
        </a:defRPr>
      </a:lvl1pPr>
      <a:lvl2pPr marL="723900" indent="-2667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Integration and Structured Search</a:t>
            </a:r>
          </a:p>
        </p:txBody>
      </p:sp>
      <p:sp>
        <p:nvSpPr>
          <p:cNvPr id="1638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…and merge the data</a:t>
            </a:r>
            <a:endParaRPr lang="en-US" b="0"/>
          </a:p>
        </p:txBody>
      </p:sp>
      <p:sp>
        <p:nvSpPr>
          <p:cNvPr id="3" name="Oval 2"/>
          <p:cNvSpPr/>
          <p:nvPr/>
        </p:nvSpPr>
        <p:spPr bwMode="auto">
          <a:xfrm>
            <a:off x="3581400" y="2133600"/>
            <a:ext cx="1219200" cy="3810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http://...2773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95800" y="3200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16200000" flipH="1">
            <a:off x="4267200" y="2667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 flipV="1">
            <a:off x="4800600" y="21336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3" idx="6"/>
          </p:cNvCxnSpPr>
          <p:nvPr/>
        </p:nvCxnSpPr>
        <p:spPr bwMode="auto">
          <a:xfrm>
            <a:off x="4800600" y="2324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4" idx="6"/>
          </p:cNvCxnSpPr>
          <p:nvPr/>
        </p:nvCxnSpPr>
        <p:spPr bwMode="auto">
          <a:xfrm flipV="1">
            <a:off x="5715000" y="3352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274320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ct:creator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243840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ct:date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19812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352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29400" y="1905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198120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“Dreams from My Father”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29400" y="2514600"/>
            <a:ext cx="9906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25908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2</a:t>
            </a:r>
            <a:r>
              <a:rPr lang="en-US" sz="1400" smtClean="0">
                <a:solidFill>
                  <a:schemeClr val="tx1"/>
                </a:solidFill>
              </a:rPr>
              <a:t>004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53200" y="3124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32004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14400" y="40386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http://...5979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828800" y="5105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 rot="16200000" flipH="1">
            <a:off x="1600200" y="4572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4" idx="7"/>
          </p:cNvCxnSpPr>
          <p:nvPr/>
        </p:nvCxnSpPr>
        <p:spPr bwMode="auto">
          <a:xfrm rot="5400000" flipH="1" flipV="1">
            <a:off x="1978328" y="2415124"/>
            <a:ext cx="1655996" cy="170254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34" idx="6"/>
          </p:cNvCxnSpPr>
          <p:nvPr/>
        </p:nvCxnSpPr>
        <p:spPr bwMode="auto">
          <a:xfrm>
            <a:off x="2133600" y="4229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5" idx="6"/>
          </p:cNvCxnSpPr>
          <p:nvPr/>
        </p:nvCxnSpPr>
        <p:spPr bwMode="auto">
          <a:xfrm flipV="1">
            <a:off x="3048000" y="5257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676400" y="46482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X:translator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6000" y="43434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33600" y="3124200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8000" y="53340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962400" y="4419600"/>
            <a:ext cx="22860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62400" y="4495800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“Les </a:t>
            </a:r>
            <a:r>
              <a:rPr lang="en-US" sz="1400" smtClean="0">
                <a:solidFill>
                  <a:schemeClr val="tx1"/>
                </a:solidFill>
              </a:rPr>
              <a:t>rêves de </a:t>
            </a:r>
            <a:r>
              <a:rPr lang="en-US" sz="1400" smtClean="0">
                <a:solidFill>
                  <a:schemeClr val="tx1"/>
                </a:solidFill>
              </a:rPr>
              <a:t>mon </a:t>
            </a:r>
            <a:r>
              <a:rPr lang="en-US" sz="1400" smtClean="0">
                <a:solidFill>
                  <a:schemeClr val="tx1"/>
                </a:solidFill>
              </a:rPr>
              <a:t>père”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86200" y="5029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62400" y="510540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“Danièle Darneau”</a:t>
            </a:r>
            <a:endParaRPr 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Let’s use a Dbpedia URI to identify Barack Obama…</a:t>
            </a:r>
            <a:endParaRPr lang="en-US" b="0"/>
          </a:p>
        </p:txBody>
      </p:sp>
      <p:sp>
        <p:nvSpPr>
          <p:cNvPr id="3" name="Oval 2"/>
          <p:cNvSpPr/>
          <p:nvPr/>
        </p:nvSpPr>
        <p:spPr bwMode="auto">
          <a:xfrm>
            <a:off x="3581400" y="21336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http://...2773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95800" y="3200400"/>
            <a:ext cx="1219200" cy="3810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800" smtClean="0">
                <a:solidFill>
                  <a:srgbClr val="C00000"/>
                </a:solidFill>
              </a:rPr>
              <a:t>http://...Obama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16200000" flipH="1">
            <a:off x="4267200" y="2667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 flipV="1">
            <a:off x="4800600" y="21336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3" idx="6"/>
          </p:cNvCxnSpPr>
          <p:nvPr/>
        </p:nvCxnSpPr>
        <p:spPr bwMode="auto">
          <a:xfrm>
            <a:off x="4800600" y="2324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4" idx="6"/>
          </p:cNvCxnSpPr>
          <p:nvPr/>
        </p:nvCxnSpPr>
        <p:spPr bwMode="auto">
          <a:xfrm flipV="1">
            <a:off x="5715000" y="3352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274320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ct:creator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243840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ct:date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19812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352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29400" y="1905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198120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“Dreams from My Father”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29400" y="2514600"/>
            <a:ext cx="9906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25908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2</a:t>
            </a:r>
            <a:r>
              <a:rPr lang="en-US" sz="1400" smtClean="0">
                <a:solidFill>
                  <a:schemeClr val="tx1"/>
                </a:solidFill>
              </a:rPr>
              <a:t>004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53200" y="3124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32004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22098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http://...5979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81000" y="30480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36" name="Straight Arrow Connector 35"/>
          <p:cNvCxnSpPr>
            <a:endCxn id="35" idx="0"/>
          </p:cNvCxnSpPr>
          <p:nvPr/>
        </p:nvCxnSpPr>
        <p:spPr bwMode="auto">
          <a:xfrm rot="5400000">
            <a:off x="838200" y="2590800"/>
            <a:ext cx="6096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4" idx="6"/>
          </p:cNvCxnSpPr>
          <p:nvPr/>
        </p:nvCxnSpPr>
        <p:spPr bwMode="auto">
          <a:xfrm flipV="1">
            <a:off x="2514600" y="2286000"/>
            <a:ext cx="1092948" cy="1143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2057400" y="1905000"/>
            <a:ext cx="11430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5" idx="6"/>
          </p:cNvCxnSpPr>
          <p:nvPr/>
        </p:nvCxnSpPr>
        <p:spPr bwMode="auto">
          <a:xfrm flipV="1">
            <a:off x="1600200" y="32004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228600" y="25908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X:translator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57400" y="19050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38400" y="2362200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0200" y="32766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819400" y="1524000"/>
            <a:ext cx="22860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19400" y="1600200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“Les </a:t>
            </a:r>
            <a:r>
              <a:rPr lang="en-US" sz="1200" smtClean="0">
                <a:solidFill>
                  <a:schemeClr val="tx1"/>
                </a:solidFill>
              </a:rPr>
              <a:t>rêves de </a:t>
            </a:r>
            <a:r>
              <a:rPr lang="en-US" sz="1200" smtClean="0">
                <a:solidFill>
                  <a:schemeClr val="tx1"/>
                </a:solidFill>
              </a:rPr>
              <a:t>mon </a:t>
            </a:r>
            <a:r>
              <a:rPr lang="en-US" sz="1200" smtClean="0">
                <a:solidFill>
                  <a:schemeClr val="tx1"/>
                </a:solidFill>
              </a:rPr>
              <a:t>père”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438400" y="3048000"/>
            <a:ext cx="1676400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3048000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“Danièle Darneau”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1524000" y="57912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         foaf:name      “Barack Obama”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524000" y="57912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rgbClr val="C00000"/>
                </a:solidFill>
              </a:rPr>
              <a:t>http://dbpedia.org/resource/Barack_Obama  </a:t>
            </a:r>
            <a:r>
              <a:rPr lang="en-US" sz="1400" smtClean="0">
                <a:solidFill>
                  <a:schemeClr val="tx1"/>
                </a:solidFill>
              </a:rPr>
              <a:t>foaf:name   “Barack Obama”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79388"/>
            <a:ext cx="7467601" cy="1450975"/>
          </a:xfrm>
        </p:spPr>
        <p:txBody>
          <a:bodyPr/>
          <a:lstStyle/>
          <a:p>
            <a:r>
              <a:rPr lang="en-US" b="0" smtClean="0"/>
              <a:t>Wikipedia mentions a book in German </a:t>
            </a:r>
            <a:r>
              <a:rPr lang="en-US" b="0" i="1" smtClean="0"/>
              <a:t>about</a:t>
            </a:r>
            <a:r>
              <a:rPr lang="en-US" b="0" smtClean="0"/>
              <a:t> Obama</a:t>
            </a:r>
            <a:endParaRPr lang="en-US" b="0"/>
          </a:p>
        </p:txBody>
      </p:sp>
      <p:sp>
        <p:nvSpPr>
          <p:cNvPr id="3" name="Oval 2"/>
          <p:cNvSpPr/>
          <p:nvPr/>
        </p:nvSpPr>
        <p:spPr bwMode="auto">
          <a:xfrm>
            <a:off x="3581400" y="21336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http://...2773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95800" y="3200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800" smtClean="0">
                <a:solidFill>
                  <a:schemeClr val="tx1"/>
                </a:solidFill>
              </a:rPr>
              <a:t>http://...Obama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16200000" flipH="1">
            <a:off x="4267200" y="2667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 flipV="1">
            <a:off x="4800600" y="21336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3" idx="6"/>
          </p:cNvCxnSpPr>
          <p:nvPr/>
        </p:nvCxnSpPr>
        <p:spPr bwMode="auto">
          <a:xfrm>
            <a:off x="4800600" y="2324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4" idx="6"/>
          </p:cNvCxnSpPr>
          <p:nvPr/>
        </p:nvCxnSpPr>
        <p:spPr bwMode="auto">
          <a:xfrm flipV="1">
            <a:off x="5715000" y="3352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274320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ct:creator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243840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ct:date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19812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352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29400" y="1905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198120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“Dreams from My Father”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29400" y="2514600"/>
            <a:ext cx="9906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25908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2</a:t>
            </a:r>
            <a:r>
              <a:rPr lang="en-US" sz="1400" smtClean="0">
                <a:solidFill>
                  <a:schemeClr val="tx1"/>
                </a:solidFill>
              </a:rPr>
              <a:t>004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53200" y="3124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32004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22098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http://...5979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81000" y="30480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36" name="Straight Arrow Connector 35"/>
          <p:cNvCxnSpPr>
            <a:endCxn id="35" idx="0"/>
          </p:cNvCxnSpPr>
          <p:nvPr/>
        </p:nvCxnSpPr>
        <p:spPr bwMode="auto">
          <a:xfrm rot="5400000">
            <a:off x="838200" y="2590800"/>
            <a:ext cx="6096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4" idx="6"/>
          </p:cNvCxnSpPr>
          <p:nvPr/>
        </p:nvCxnSpPr>
        <p:spPr bwMode="auto">
          <a:xfrm flipV="1">
            <a:off x="2514600" y="2286000"/>
            <a:ext cx="1092948" cy="1143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2057400" y="1905000"/>
            <a:ext cx="11430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5" idx="6"/>
          </p:cNvCxnSpPr>
          <p:nvPr/>
        </p:nvCxnSpPr>
        <p:spPr bwMode="auto">
          <a:xfrm flipV="1">
            <a:off x="1600200" y="32004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228600" y="25908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X:translator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57400" y="19050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38400" y="2362200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0200" y="32766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819400" y="1524000"/>
            <a:ext cx="22860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19400" y="1600200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“Les </a:t>
            </a:r>
            <a:r>
              <a:rPr lang="en-US" sz="1200" smtClean="0">
                <a:solidFill>
                  <a:schemeClr val="tx1"/>
                </a:solidFill>
              </a:rPr>
              <a:t>rêves de </a:t>
            </a:r>
            <a:r>
              <a:rPr lang="en-US" sz="1200" smtClean="0">
                <a:solidFill>
                  <a:schemeClr val="tx1"/>
                </a:solidFill>
              </a:rPr>
              <a:t>mon </a:t>
            </a:r>
            <a:r>
              <a:rPr lang="en-US" sz="1200" smtClean="0">
                <a:solidFill>
                  <a:schemeClr val="tx1"/>
                </a:solidFill>
              </a:rPr>
              <a:t>père”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438400" y="3048000"/>
            <a:ext cx="1676400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3048000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“Danièle Darneau”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1524000" y="56388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</a:t>
            </a:r>
            <a:r>
              <a:rPr lang="en-US" sz="1400" smtClean="0">
                <a:solidFill>
                  <a:schemeClr val="tx1"/>
                </a:solidFill>
              </a:rPr>
              <a:t>dbpedia.org/...Kennedy¹</a:t>
            </a:r>
            <a:r>
              <a:rPr lang="en-US" sz="1400" smtClean="0">
                <a:solidFill>
                  <a:srgbClr val="C00000"/>
                </a:solidFill>
              </a:rPr>
              <a:t>    </a:t>
            </a:r>
            <a:r>
              <a:rPr lang="en-US" sz="1400" smtClean="0">
                <a:solidFill>
                  <a:schemeClr val="tx1"/>
                </a:solidFill>
              </a:rPr>
              <a:t> dct:subject   http://...Obama</a:t>
            </a:r>
            <a:endParaRPr lang="en-US" sz="1400" smtClean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1524000" y="60198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://dbpedia.org/...Kennedy      dct:title        “Der schwarze Kennedy”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0" y="6477000"/>
            <a:ext cx="5261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tx1"/>
                </a:solidFill>
              </a:rPr>
              <a:t>¹ Full URI: http</a:t>
            </a:r>
            <a:r>
              <a:rPr lang="en-US" sz="1100" smtClean="0">
                <a:solidFill>
                  <a:schemeClr val="tx1"/>
                </a:solidFill>
              </a:rPr>
              <a:t>://dbpedia.org/resource/Barack_Obama</a:t>
            </a:r>
            <a:r>
              <a:rPr lang="en-US" sz="1100" smtClean="0">
                <a:solidFill>
                  <a:schemeClr val="tx1"/>
                </a:solidFill>
              </a:rPr>
              <a:t>_-_</a:t>
            </a:r>
            <a:r>
              <a:rPr lang="en-US" sz="1100" smtClean="0">
                <a:solidFill>
                  <a:schemeClr val="tx1"/>
                </a:solidFill>
              </a:rPr>
              <a:t>Der_schwarze_Kennedy</a:t>
            </a:r>
          </a:p>
        </p:txBody>
      </p:sp>
      <p:sp>
        <p:nvSpPr>
          <p:cNvPr id="55" name="Oval 54"/>
          <p:cNvSpPr/>
          <p:nvPr/>
        </p:nvSpPr>
        <p:spPr bwMode="auto">
          <a:xfrm>
            <a:off x="2362200" y="3810000"/>
            <a:ext cx="13716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http://...Kennedy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6" name="Straight Arrow Connector 55"/>
          <p:cNvCxnSpPr>
            <a:endCxn id="4" idx="3"/>
          </p:cNvCxnSpPr>
          <p:nvPr/>
        </p:nvCxnSpPr>
        <p:spPr bwMode="auto">
          <a:xfrm flipV="1">
            <a:off x="3657600" y="3525604"/>
            <a:ext cx="1016748" cy="36059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3505200" y="3505200"/>
            <a:ext cx="914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dct:subject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 bwMode="auto">
          <a:xfrm flipV="1">
            <a:off x="3733800" y="39624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3733800" y="39624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4572000" y="37338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48200" y="3810000"/>
            <a:ext cx="1875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“Der schwarze Kennedy”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79388"/>
            <a:ext cx="7467601" cy="1450975"/>
          </a:xfrm>
        </p:spPr>
        <p:txBody>
          <a:bodyPr/>
          <a:lstStyle/>
          <a:p>
            <a:r>
              <a:rPr lang="en-US" b="0" smtClean="0"/>
              <a:t>New York Times also has a URI for Obama, which it links to Dbpedia’s, leading to more information…</a:t>
            </a:r>
            <a:endParaRPr lang="en-US" b="0"/>
          </a:p>
        </p:txBody>
      </p:sp>
      <p:sp>
        <p:nvSpPr>
          <p:cNvPr id="3" name="Oval 2"/>
          <p:cNvSpPr/>
          <p:nvPr/>
        </p:nvSpPr>
        <p:spPr bwMode="auto">
          <a:xfrm>
            <a:off x="3581400" y="21336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http://...2773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95800" y="3200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800" smtClean="0">
                <a:solidFill>
                  <a:schemeClr val="tx1"/>
                </a:solidFill>
              </a:rPr>
              <a:t>http://...Obama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16200000" flipH="1">
            <a:off x="4267200" y="2667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 flipV="1">
            <a:off x="4800600" y="21336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3" idx="6"/>
          </p:cNvCxnSpPr>
          <p:nvPr/>
        </p:nvCxnSpPr>
        <p:spPr bwMode="auto">
          <a:xfrm>
            <a:off x="4800600" y="2324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4" idx="6"/>
          </p:cNvCxnSpPr>
          <p:nvPr/>
        </p:nvCxnSpPr>
        <p:spPr bwMode="auto">
          <a:xfrm flipV="1">
            <a:off x="5715000" y="3352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274320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ct:creator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243840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ct:date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19812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352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29400" y="1905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198120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“Dreams from My Father”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29400" y="2514600"/>
            <a:ext cx="9906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25908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2</a:t>
            </a:r>
            <a:r>
              <a:rPr lang="en-US" sz="1400" smtClean="0">
                <a:solidFill>
                  <a:schemeClr val="tx1"/>
                </a:solidFill>
              </a:rPr>
              <a:t>004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53200" y="3124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32004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22098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http://...5979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81000" y="30480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36" name="Straight Arrow Connector 35"/>
          <p:cNvCxnSpPr>
            <a:endCxn id="35" idx="0"/>
          </p:cNvCxnSpPr>
          <p:nvPr/>
        </p:nvCxnSpPr>
        <p:spPr bwMode="auto">
          <a:xfrm rot="5400000">
            <a:off x="838200" y="2590800"/>
            <a:ext cx="6096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4" idx="6"/>
          </p:cNvCxnSpPr>
          <p:nvPr/>
        </p:nvCxnSpPr>
        <p:spPr bwMode="auto">
          <a:xfrm flipV="1">
            <a:off x="2514600" y="2286000"/>
            <a:ext cx="1092948" cy="1143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2057400" y="1905000"/>
            <a:ext cx="1143000" cy="304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5" idx="6"/>
          </p:cNvCxnSpPr>
          <p:nvPr/>
        </p:nvCxnSpPr>
        <p:spPr bwMode="auto">
          <a:xfrm flipV="1">
            <a:off x="1600200" y="32004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228600" y="25908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X:translator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57400" y="19050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38400" y="2362200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00200" y="32766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819400" y="1524000"/>
            <a:ext cx="22860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19400" y="1600200"/>
            <a:ext cx="185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“Les </a:t>
            </a:r>
            <a:r>
              <a:rPr lang="en-US" sz="1200" smtClean="0">
                <a:solidFill>
                  <a:schemeClr val="tx1"/>
                </a:solidFill>
              </a:rPr>
              <a:t>rêves de </a:t>
            </a:r>
            <a:r>
              <a:rPr lang="en-US" sz="1200" smtClean="0">
                <a:solidFill>
                  <a:schemeClr val="tx1"/>
                </a:solidFill>
              </a:rPr>
              <a:t>mon </a:t>
            </a:r>
            <a:r>
              <a:rPr lang="en-US" sz="1200" smtClean="0">
                <a:solidFill>
                  <a:schemeClr val="tx1"/>
                </a:solidFill>
              </a:rPr>
              <a:t>père”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438400" y="3048000"/>
            <a:ext cx="1676400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3048000"/>
            <a:ext cx="1435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“Danièle Darneau”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1524000" y="56388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http://data.nytimes.com/...6853¹</a:t>
            </a:r>
            <a:r>
              <a:rPr lang="en-US" sz="1400" smtClean="0">
                <a:solidFill>
                  <a:srgbClr val="C00000"/>
                </a:solidFill>
              </a:rPr>
              <a:t>   owl:sameAs</a:t>
            </a:r>
            <a:r>
              <a:rPr lang="en-US" sz="1400" smtClean="0">
                <a:solidFill>
                  <a:schemeClr val="tx1"/>
                </a:solidFill>
              </a:rPr>
              <a:t>   http://...Obama</a:t>
            </a:r>
            <a:endParaRPr lang="en-US" sz="1400" smtClean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1524000" y="60198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://data.nytimes.com/...6853     x:topicPage   http://topics.nytimes.com/...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0" y="6477000"/>
            <a:ext cx="4028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>
                <a:solidFill>
                  <a:schemeClr val="tx1"/>
                </a:solidFill>
              </a:rPr>
              <a:t>¹ Full URI: </a:t>
            </a:r>
            <a:r>
              <a:rPr lang="en-US" sz="1100" smtClean="0">
                <a:solidFill>
                  <a:schemeClr val="tx1"/>
                </a:solidFill>
              </a:rPr>
              <a:t>http</a:t>
            </a:r>
            <a:r>
              <a:rPr lang="en-US" sz="1100" smtClean="0">
                <a:solidFill>
                  <a:schemeClr val="tx1"/>
                </a:solidFill>
              </a:rPr>
              <a:t>://</a:t>
            </a:r>
            <a:r>
              <a:rPr lang="en-US" sz="1100" smtClean="0">
                <a:solidFill>
                  <a:schemeClr val="tx1"/>
                </a:solidFill>
              </a:rPr>
              <a:t>data.nytimes.com/47452218948077706853</a:t>
            </a:r>
          </a:p>
        </p:txBody>
      </p:sp>
      <p:sp>
        <p:nvSpPr>
          <p:cNvPr id="55" name="Oval 54"/>
          <p:cNvSpPr/>
          <p:nvPr/>
        </p:nvSpPr>
        <p:spPr bwMode="auto">
          <a:xfrm>
            <a:off x="2362200" y="3810000"/>
            <a:ext cx="13716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http://...6853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6" name="Straight Arrow Connector 55"/>
          <p:cNvCxnSpPr>
            <a:stCxn id="55" idx="7"/>
            <a:endCxn id="4" idx="3"/>
          </p:cNvCxnSpPr>
          <p:nvPr/>
        </p:nvCxnSpPr>
        <p:spPr bwMode="auto">
          <a:xfrm rot="5400000" flipH="1" flipV="1">
            <a:off x="3933545" y="3124993"/>
            <a:ext cx="340192" cy="114141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3505200" y="35052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o</a:t>
            </a:r>
            <a:r>
              <a:rPr lang="en-US" sz="1000" smtClean="0">
                <a:solidFill>
                  <a:schemeClr val="tx1"/>
                </a:solidFill>
              </a:rPr>
              <a:t>wl:sameAs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endCxn id="59" idx="1"/>
          </p:cNvCxnSpPr>
          <p:nvPr/>
        </p:nvCxnSpPr>
        <p:spPr bwMode="auto">
          <a:xfrm>
            <a:off x="3200400" y="4191000"/>
            <a:ext cx="685800" cy="5957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3505200" y="4191000"/>
            <a:ext cx="8899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</a:t>
            </a:r>
            <a:r>
              <a:rPr lang="en-US" sz="1050" smtClean="0">
                <a:solidFill>
                  <a:schemeClr val="tx1"/>
                </a:solidFill>
              </a:rPr>
              <a:t>:topicPage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86200" y="46482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886200" y="4572000"/>
            <a:ext cx="2590800" cy="6096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800" smtClean="0">
                <a:solidFill>
                  <a:schemeClr val="tx1"/>
                </a:solidFill>
              </a:rPr>
              <a:t>http://topics.nytimes.com/top/reference/timestopics/people/o/barack_obama/index.html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273629"/>
            <a:ext cx="7390680" cy="1143480"/>
          </a:xfrm>
          <a:ln/>
        </p:spPr>
        <p:txBody>
          <a:bodyPr lIns="81639" tIns="42452" rIns="81639" bIns="42452"/>
          <a:lstStyle/>
          <a:p>
            <a:pPr hangingPunct="1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2900" b="0" dirty="0"/>
              <a:t>RDF as a common format for merging data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3600" y="1600008"/>
            <a:ext cx="6433920" cy="4526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588320" y="6325145"/>
            <a:ext cx="5310640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spcBef>
                <a:spcPts val="408"/>
              </a:spcBef>
              <a:buFont typeface="Arial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dirty="0">
                <a:solidFill>
                  <a:srgbClr val="000000"/>
                </a:solidFill>
              </a:rPr>
              <a:t>http://www.w3.org/2007/Talks/0221-Bangalore-IH/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47800" y="273629"/>
            <a:ext cx="7238280" cy="1143480"/>
          </a:xfrm>
          <a:ln/>
        </p:spPr>
        <p:txBody>
          <a:bodyPr lIns="81639" tIns="42452" rIns="81639" bIns="42452"/>
          <a:lstStyle/>
          <a:p>
            <a:pPr hangingPunct="1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dirty="0"/>
              <a:t>Merged </a:t>
            </a:r>
            <a:r>
              <a:rPr lang="en-GB" dirty="0" smtClean="0"/>
              <a:t>data is </a:t>
            </a:r>
            <a:r>
              <a:rPr lang="en-GB" dirty="0"/>
              <a:t>queried with SPARQL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5200" y="1600008"/>
            <a:ext cx="6752160" cy="4526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578880" y="6398592"/>
            <a:ext cx="7848000" cy="3614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spcBef>
                <a:spcPts val="408"/>
              </a:spcBef>
              <a:buFont typeface="Arial" pitchFamily="34" charset="0"/>
              <a:buChar char="•"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dirty="0">
                <a:solidFill>
                  <a:srgbClr val="000000"/>
                </a:solidFill>
              </a:rPr>
              <a:t>Source: Ivan Herman, http://www.w3.org/2007/Talks/0221-Bangalore-IH/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42880" y="1646093"/>
            <a:ext cx="1985884" cy="1809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2200" dirty="0">
                <a:solidFill>
                  <a:srgbClr val="000000"/>
                </a:solidFill>
                <a:latin typeface="+mj-lt"/>
              </a:rPr>
              <a:t>Queries are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2200" dirty="0">
                <a:solidFill>
                  <a:srgbClr val="000000"/>
                </a:solidFill>
                <a:latin typeface="+mj-lt"/>
              </a:rPr>
              <a:t>expressed as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2200" dirty="0">
                <a:solidFill>
                  <a:srgbClr val="000000"/>
                </a:solidFill>
                <a:latin typeface="+mj-lt"/>
              </a:rPr>
              <a:t>RDF triples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2200" dirty="0">
                <a:solidFill>
                  <a:srgbClr val="000000"/>
                </a:solidFill>
                <a:latin typeface="+mj-lt"/>
              </a:rPr>
              <a:t>with unknown </a:t>
            </a:r>
          </a:p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2200" dirty="0">
                <a:solidFill>
                  <a:srgbClr val="000000"/>
                </a:solidFill>
                <a:latin typeface="+mj-lt"/>
              </a:rPr>
              <a:t>variables.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6F82ED9-5A6D-42C6-90E5-5D47325F6788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37891" name="Rectangle 1"/>
          <p:cNvSpPr>
            <a:spLocks noGrp="1" noChangeArrowheads="1"/>
          </p:cNvSpPr>
          <p:nvPr>
            <p:ph type="title"/>
          </p:nvPr>
        </p:nvSpPr>
        <p:spPr>
          <a:xfrm>
            <a:off x="1371600" y="65088"/>
            <a:ext cx="7772400" cy="654050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Finding things related to “genes” across databases</a:t>
            </a:r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1538" y="825500"/>
            <a:ext cx="7402512" cy="5218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3" name="Text Box 3"/>
          <p:cNvSpPr txBox="1">
            <a:spLocks noChangeArrowheads="1"/>
          </p:cNvSpPr>
          <p:nvPr/>
        </p:nvSpPr>
        <p:spPr bwMode="auto">
          <a:xfrm>
            <a:off x="133350" y="6596063"/>
            <a:ext cx="4364038" cy="261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i="1" dirty="0" smtClean="0">
                <a:solidFill>
                  <a:srgbClr val="000000"/>
                </a:solidFill>
              </a:rPr>
              <a:t>Source: Joanne </a:t>
            </a:r>
            <a:r>
              <a:rPr lang="en-US" sz="1400" i="1" dirty="0" err="1">
                <a:solidFill>
                  <a:srgbClr val="000000"/>
                </a:solidFill>
              </a:rPr>
              <a:t>Luciano</a:t>
            </a:r>
            <a:r>
              <a:rPr lang="en-US" sz="1400" i="1" dirty="0">
                <a:solidFill>
                  <a:srgbClr val="000000"/>
                </a:solidFill>
              </a:rPr>
              <a:t>, </a:t>
            </a:r>
            <a:r>
              <a:rPr lang="en-US" sz="1400" i="1" dirty="0" err="1">
                <a:solidFill>
                  <a:srgbClr val="000000"/>
                </a:solidFill>
              </a:rPr>
              <a:t>Mitre</a:t>
            </a:r>
            <a:r>
              <a:rPr lang="en-US" sz="1400" i="1" dirty="0">
                <a:solidFill>
                  <a:srgbClr val="000000"/>
                </a:solidFill>
              </a:rPr>
              <a:t>, and the W3C HCLS IG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1295400" y="274638"/>
            <a:ext cx="73914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buClr>
                <a:srgbClr val="347FD8"/>
              </a:buClr>
              <a:buFont typeface="Calibri" pitchFamily="32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>
                <a:solidFill>
                  <a:srgbClr val="347FD8"/>
                </a:solidFill>
              </a:rPr>
              <a:t>http://openflydata.org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323850" indent="-323850">
              <a:spcBef>
                <a:spcPts val="800"/>
              </a:spcBef>
              <a:buClr>
                <a:srgbClr val="990000"/>
              </a:buClr>
              <a:buFont typeface="Arial" charset="0"/>
              <a:buChar char="•"/>
              <a:tabLst>
                <a:tab pos="323850" algn="l"/>
                <a:tab pos="781050" algn="l"/>
                <a:tab pos="1238250" algn="l"/>
                <a:tab pos="1695450" algn="l"/>
                <a:tab pos="2152650" algn="l"/>
                <a:tab pos="2609850" algn="l"/>
                <a:tab pos="3067050" algn="l"/>
                <a:tab pos="3524250" algn="l"/>
                <a:tab pos="3981450" algn="l"/>
                <a:tab pos="4438650" algn="l"/>
                <a:tab pos="4895850" algn="l"/>
                <a:tab pos="5353050" algn="l"/>
                <a:tab pos="5810250" algn="l"/>
                <a:tab pos="6267450" algn="l"/>
                <a:tab pos="6724650" algn="l"/>
                <a:tab pos="7181850" algn="l"/>
                <a:tab pos="7639050" algn="l"/>
                <a:tab pos="8096250" algn="l"/>
                <a:tab pos="8553450" algn="l"/>
                <a:tab pos="9010650" algn="l"/>
                <a:tab pos="9467850" algn="l"/>
              </a:tabLst>
            </a:pPr>
            <a:r>
              <a:rPr lang="en-GB" sz="2000">
                <a:solidFill>
                  <a:srgbClr val="990000"/>
                </a:solidFill>
              </a:rPr>
              <a:t>[insert screenshot of mashup]</a:t>
            </a:r>
          </a:p>
        </p:txBody>
      </p:sp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142875" y="6356350"/>
            <a:ext cx="5876925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buClr>
                <a:srgbClr val="898989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>
                <a:solidFill>
                  <a:srgbClr val="898989"/>
                </a:solidFill>
              </a:rPr>
              <a:t>http://purl.org/net/aliman</a:t>
            </a:r>
            <a:endParaRPr lang="en-GB" sz="1200" dirty="0">
              <a:solidFill>
                <a:srgbClr val="898989"/>
              </a:solidFill>
            </a:endParaRP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6553200" y="6356350"/>
            <a:ext cx="2447925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Clr>
                <a:srgbClr val="898989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6561A5-14DA-4FE4-81BC-5A977B97D536}" type="slidenum">
              <a:rPr lang="en-GB" sz="1200">
                <a:solidFill>
                  <a:srgbClr val="898989"/>
                </a:solidFill>
              </a:rPr>
              <a:pPr algn="r">
                <a:buClr>
                  <a:srgbClr val="898989"/>
                </a:buCl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200">
              <a:solidFill>
                <a:srgbClr val="898989"/>
              </a:solidFill>
            </a:endParaRPr>
          </a:p>
        </p:txBody>
      </p:sp>
      <p:pic>
        <p:nvPicPr>
          <p:cNvPr id="389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260475"/>
            <a:ext cx="7740650" cy="5040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42999" y="273050"/>
            <a:ext cx="7540625" cy="1146175"/>
          </a:xfrm>
        </p:spPr>
        <p:txBody>
          <a:bodyPr lIns="0" tIns="0" rIns="0" bIns="0"/>
          <a:lstStyle/>
          <a:p>
            <a:pPr eaLnBrk="1" hangingPunct="1">
              <a:lnSpc>
                <a:spcPct val="87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Creating a Web of Data (Linked Data)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5613" y="1603375"/>
            <a:ext cx="8228012" cy="4446588"/>
          </a:xfrm>
          <a:noFill/>
          <a:ln>
            <a:noFill/>
          </a:ln>
        </p:spPr>
        <p:txBody>
          <a:bodyPr lIns="0" tIns="0" rIns="0" bIns="0"/>
          <a:lstStyle/>
          <a:p>
            <a:pPr marL="403225" indent="-298450" eaLnBrk="1" hangingPunct="1">
              <a:lnSpc>
                <a:spcPct val="8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dirty="0" smtClean="0"/>
              <a:t>Value of information as function of what it links to (Tim Berners-Lee)‏</a:t>
            </a:r>
          </a:p>
          <a:p>
            <a:pPr marL="403225" indent="-298450" eaLnBrk="1" hangingPunct="1">
              <a:lnSpc>
                <a:spcPct val="8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dirty="0" smtClean="0"/>
              <a:t>Four rules for maximizing “unplanned re-use”</a:t>
            </a:r>
          </a:p>
          <a:p>
            <a:pPr marL="835025" lvl="1" indent="-273050" eaLnBrk="1" hangingPunct="1">
              <a:lnSpc>
                <a:spcPct val="87000"/>
              </a:lnSpc>
              <a:spcBef>
                <a:spcPct val="0"/>
              </a:spcBef>
              <a:spcAft>
                <a:spcPts val="1138"/>
              </a:spcAft>
              <a:buSzPct val="75000"/>
              <a:buFont typeface="Symbol" charset="2"/>
              <a:buChar char=""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sz="1800" dirty="0" smtClean="0"/>
              <a:t>1. Identify things with URIs.</a:t>
            </a:r>
          </a:p>
          <a:p>
            <a:pPr marL="835025" lvl="1" indent="-273050" eaLnBrk="1" hangingPunct="1">
              <a:lnSpc>
                <a:spcPct val="87000"/>
              </a:lnSpc>
              <a:spcBef>
                <a:spcPct val="0"/>
              </a:spcBef>
              <a:spcAft>
                <a:spcPts val="1138"/>
              </a:spcAft>
              <a:buSzPct val="75000"/>
              <a:buFont typeface="Symbol" charset="2"/>
              <a:buChar char=""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sz="1800" dirty="0" smtClean="0"/>
              <a:t>2. Use HTTP URIs.</a:t>
            </a:r>
          </a:p>
          <a:p>
            <a:pPr marL="835025" lvl="1" indent="-273050" eaLnBrk="1" hangingPunct="1">
              <a:lnSpc>
                <a:spcPct val="87000"/>
              </a:lnSpc>
              <a:spcBef>
                <a:spcPct val="0"/>
              </a:spcBef>
              <a:spcAft>
                <a:spcPts val="1138"/>
              </a:spcAft>
              <a:buSzPct val="75000"/>
              <a:buFont typeface="Symbol" charset="2"/>
              <a:buChar char=""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sz="1800" dirty="0" smtClean="0"/>
              <a:t>3. Serve information on the Web against the URIs.</a:t>
            </a:r>
          </a:p>
          <a:p>
            <a:pPr marL="835025" lvl="1" indent="-273050" eaLnBrk="1" hangingPunct="1">
              <a:lnSpc>
                <a:spcPct val="87000"/>
              </a:lnSpc>
              <a:spcBef>
                <a:spcPct val="0"/>
              </a:spcBef>
              <a:spcAft>
                <a:spcPts val="1138"/>
              </a:spcAft>
              <a:buSzPct val="75000"/>
              <a:buFont typeface="Symbol" charset="2"/>
              <a:buChar char=""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sz="1800" dirty="0" smtClean="0"/>
              <a:t>4. Link related material.</a:t>
            </a:r>
          </a:p>
          <a:p>
            <a:pPr marL="403225" indent="-298450" eaLnBrk="1" hangingPunct="1"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r>
              <a:rPr lang="en-GB" dirty="0" smtClean="0"/>
              <a:t>http://www.w3.org/DesignIssues/LinkedData.html</a:t>
            </a:r>
            <a:endParaRPr lang="en-GB" sz="2000" b="1" dirty="0" smtClean="0">
              <a:solidFill>
                <a:srgbClr val="0000FF"/>
              </a:solidFill>
            </a:endParaRPr>
          </a:p>
          <a:p>
            <a:pPr marL="403225" indent="-298450" eaLnBrk="1" hangingPunct="1">
              <a:buNone/>
              <a:tabLst>
                <a:tab pos="533400" algn="l"/>
                <a:tab pos="990600" algn="l"/>
                <a:tab pos="1447800" algn="l"/>
                <a:tab pos="1905000" algn="l"/>
                <a:tab pos="2362200" algn="l"/>
                <a:tab pos="2819400" algn="l"/>
                <a:tab pos="3276600" algn="l"/>
                <a:tab pos="3733800" algn="l"/>
                <a:tab pos="4191000" algn="l"/>
                <a:tab pos="4648200" algn="l"/>
                <a:tab pos="5105400" algn="l"/>
                <a:tab pos="5564188" algn="l"/>
                <a:tab pos="6021388" algn="l"/>
                <a:tab pos="6478588" algn="l"/>
                <a:tab pos="6935788" algn="l"/>
                <a:tab pos="7392988" algn="l"/>
                <a:tab pos="7850188" algn="l"/>
                <a:tab pos="8307388" algn="l"/>
                <a:tab pos="8764588" algn="l"/>
                <a:tab pos="9221788" algn="l"/>
              </a:tabLst>
            </a:pPr>
            <a:endParaRPr lang="en-GB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42999" y="273050"/>
            <a:ext cx="7542213" cy="1143000"/>
          </a:xfrm>
        </p:spPr>
        <p:txBody>
          <a:bodyPr/>
          <a:lstStyle/>
          <a:p>
            <a:pPr eaLnBrk="1" hangingPunct="1"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Linked Data Cloud, 2007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8150" y="1600200"/>
            <a:ext cx="5724525" cy="4525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360363" y="5721350"/>
            <a:ext cx="2160587" cy="398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>
                <a:solidFill>
                  <a:srgbClr val="333399"/>
                </a:solidFill>
              </a:rPr>
              <a:t>http://dbpedia.org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>
          <a:xfrm>
            <a:off x="1752600" y="223838"/>
            <a:ext cx="6726238" cy="1366837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dirty="0" smtClean="0"/>
              <a:t>RDF – a language for linking data</a:t>
            </a:r>
            <a:endParaRPr lang="en-US" dirty="0" smtClean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15313" cy="4406900"/>
          </a:xfrm>
        </p:spPr>
        <p:txBody>
          <a:bodyPr/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GB" sz="2800" dirty="0" smtClean="0"/>
              <a:t>URIs are the words of the language.</a:t>
            </a:r>
            <a:endParaRPr lang="en-US" sz="4000" dirty="0" smtClean="0"/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smtClean="0"/>
              <a:t>URIs provide global identity independently of application context.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smtClean="0"/>
              <a:t>Domain Name system provides global distributed namespace management.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smtClean="0"/>
              <a:t>“Follow your nose”: documentation should be available available on the Web through the URIs.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8419E20-BD26-48B6-ACCC-61A55487C54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>
          <a:xfrm>
            <a:off x="1295399" y="328613"/>
            <a:ext cx="7620001" cy="571500"/>
          </a:xfrm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Linked Data Cloud, March 2008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738" y="838200"/>
            <a:ext cx="7272337" cy="5465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33B37A9-46E3-4809-9467-30E313F6904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>
          <a:xfrm>
            <a:off x="1142999" y="147638"/>
            <a:ext cx="7848601" cy="571500"/>
          </a:xfrm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Linked Data Cloud, September 2008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738" y="838200"/>
            <a:ext cx="7272337" cy="5465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9FF6FF6-D3A8-434C-B2B0-6EAE21EE420D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>
          <a:xfrm>
            <a:off x="1143000" y="179388"/>
            <a:ext cx="7620000" cy="571500"/>
          </a:xfrm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Linked Data Cloud, March 2009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7738" y="838200"/>
            <a:ext cx="7272337" cy="5465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064D68F-AE61-4481-BD75-098EE0C0190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>
          <a:xfrm>
            <a:off x="1219199" y="179388"/>
            <a:ext cx="7924801" cy="654050"/>
          </a:xfrm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Application-specific parts of the cloud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1925" y="815975"/>
            <a:ext cx="8816975" cy="5368925"/>
          </a:xfrm>
        </p:spPr>
        <p:txBody>
          <a:bodyPr/>
          <a:lstStyle/>
          <a:p>
            <a:pPr marL="412750" indent="-307975" eaLnBrk="1" hangingPunct="1"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Symbol" charset="2"/>
              <a:buNone/>
              <a:tabLst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GB" smtClean="0"/>
              <a:t>                “Bio”-related datasets</a:t>
            </a:r>
          </a:p>
          <a:p>
            <a:pPr marL="844550" lvl="1" indent="-282575" eaLnBrk="1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SzPct val="45000"/>
              <a:buFont typeface="Symbol" charset="2"/>
              <a:buNone/>
              <a:tabLst>
                <a:tab pos="542925" algn="l"/>
                <a:tab pos="1000125" algn="l"/>
                <a:tab pos="1457325" algn="l"/>
                <a:tab pos="1914525" algn="l"/>
                <a:tab pos="2371725" algn="l"/>
                <a:tab pos="2828925" algn="l"/>
                <a:tab pos="3286125" algn="l"/>
                <a:tab pos="3743325" algn="l"/>
                <a:tab pos="4200525" algn="l"/>
                <a:tab pos="4657725" algn="l"/>
                <a:tab pos="5114925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GB" sz="1800" smtClean="0"/>
              <a:t>           Thanks to “Linking Open Drug Data” task force of the HCLS at W3C</a:t>
            </a:r>
          </a:p>
        </p:txBody>
      </p:sp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2938" y="1800225"/>
            <a:ext cx="5599112" cy="431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Embedded metadata and</a:t>
            </a:r>
            <a:br>
              <a:rPr lang="en-US" smtClean="0"/>
            </a:br>
            <a:r>
              <a:rPr lang="en-US" smtClean="0"/>
              <a:t>structured search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313953"/>
            <a:ext cx="7456800" cy="1054191"/>
          </a:xfrm>
          <a:ln/>
        </p:spPr>
        <p:txBody>
          <a:bodyPr/>
          <a:lstStyle/>
          <a:p>
            <a:pPr>
              <a:lnSpc>
                <a:spcPct val="87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sz="3300" b="0" dirty="0" smtClean="0"/>
              <a:t>Extracting triples from Web pages</a:t>
            </a:r>
            <a:endParaRPr lang="en-GB" sz="3300" b="0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360640" cy="4450067"/>
          </a:xfrm>
          <a:ln/>
        </p:spPr>
        <p:txBody>
          <a:bodyPr/>
          <a:lstStyle/>
          <a:p>
            <a:pPr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b="1" dirty="0"/>
              <a:t>GRDDL </a:t>
            </a:r>
            <a:r>
              <a:rPr lang="en-GB" dirty="0"/>
              <a:t>(Gleaning Resource Descriptions from Dialects of Languages)‏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Mechanism for extracting structured data from XML and XHTML documents and converting that data (via an XSLT script) into RDF</a:t>
            </a:r>
          </a:p>
          <a:p>
            <a:pPr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b="1" dirty="0" err="1"/>
              <a:t>RDFa</a:t>
            </a:r>
            <a:r>
              <a:rPr lang="en-GB" dirty="0"/>
              <a:t> (“RDF-in-attributes”)‏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Embeds RDF-structured data into Web pages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Extends XHTML with attributes for carrying RDF data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Data can be cut-and-paste between RDF-aware </a:t>
            </a:r>
            <a:r>
              <a:rPr lang="en-GB" sz="2000" dirty="0" smtClean="0"/>
              <a:t>applications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sz="2000" dirty="0" smtClean="0"/>
              <a:t>Humans see a normal-looking Web page.  Machines can download the embedded RDF data.</a:t>
            </a:r>
            <a:endParaRPr lang="en-GB" sz="2000" dirty="0"/>
          </a:p>
          <a:p>
            <a:pPr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b="1" dirty="0" err="1" smtClean="0"/>
              <a:t>Microformats</a:t>
            </a:r>
            <a:endParaRPr lang="en-GB" b="1" dirty="0"/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Small XML formats to embed in Web pages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Work well for well-defined contact (</a:t>
            </a:r>
            <a:r>
              <a:rPr lang="en-GB" sz="2000" dirty="0" err="1"/>
              <a:t>hCard</a:t>
            </a:r>
            <a:r>
              <a:rPr lang="en-GB" sz="2000" dirty="0"/>
              <a:t>) or calendar (</a:t>
            </a:r>
            <a:r>
              <a:rPr lang="en-GB" sz="2000" dirty="0" err="1"/>
              <a:t>hCal</a:t>
            </a:r>
            <a:r>
              <a:rPr lang="en-GB" sz="2000" dirty="0"/>
              <a:t>) information, but fields not designed to be shared across formats</a:t>
            </a:r>
          </a:p>
          <a:p>
            <a:pPr lvl="1">
              <a:lnSpc>
                <a:spcPct val="87000"/>
              </a:lnSpc>
              <a:tabLst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GB" sz="2000" dirty="0"/>
              <a:t>GRDDL can be used to extract RDF triples from </a:t>
            </a:r>
            <a:r>
              <a:rPr lang="en-GB" sz="2000" dirty="0" err="1"/>
              <a:t>Microformats</a:t>
            </a:r>
            <a:endParaRPr lang="en-GB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3B98113-5F5C-444A-AB93-C843B9ABAEAC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924800" cy="654050"/>
          </a:xfrm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0" smtClean="0"/>
              <a:t>RDFa (RDF attributes) embedded in Web pages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5800" y="1143000"/>
            <a:ext cx="7750175" cy="5162550"/>
            <a:chOff x="445" y="489"/>
            <a:chExt cx="4882" cy="3252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5" y="489"/>
              <a:ext cx="4883" cy="32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>
              <a:outerShdw dist="101823" dir="2700000" algn="ctr" rotWithShape="0">
                <a:srgbClr val="C0C0C0"/>
              </a:outerShdw>
            </a:effectLst>
          </p:spPr>
        </p:pic>
        <p:sp>
          <p:nvSpPr>
            <p:cNvPr id="20484" name="Freeform 4"/>
            <p:cNvSpPr>
              <a:spLocks noChangeArrowheads="1"/>
            </p:cNvSpPr>
            <p:nvPr/>
          </p:nvSpPr>
          <p:spPr bwMode="auto">
            <a:xfrm>
              <a:off x="1011" y="2147"/>
              <a:ext cx="981" cy="325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820" y="1479"/>
                </a:cxn>
                <a:cxn ang="0">
                  <a:pos x="2050" y="1665"/>
                </a:cxn>
                <a:cxn ang="0">
                  <a:pos x="3205" y="1628"/>
                </a:cxn>
                <a:cxn ang="0">
                  <a:pos x="4434" y="1069"/>
                </a:cxn>
                <a:cxn ang="0">
                  <a:pos x="3838" y="137"/>
                </a:cxn>
                <a:cxn ang="0">
                  <a:pos x="2609" y="361"/>
                </a:cxn>
                <a:cxn ang="0">
                  <a:pos x="1453" y="547"/>
                </a:cxn>
                <a:cxn ang="0">
                  <a:pos x="224" y="808"/>
                </a:cxn>
                <a:cxn ang="0">
                  <a:pos x="74" y="882"/>
                </a:cxn>
              </a:cxnLst>
              <a:rect l="0" t="0" r="r" b="b"/>
              <a:pathLst>
                <a:path w="4767" h="1718">
                  <a:moveTo>
                    <a:pt x="0" y="472"/>
                  </a:moveTo>
                  <a:cubicBezTo>
                    <a:pt x="23" y="950"/>
                    <a:pt x="442" y="1279"/>
                    <a:pt x="820" y="1479"/>
                  </a:cubicBezTo>
                  <a:cubicBezTo>
                    <a:pt x="1195" y="1677"/>
                    <a:pt x="1636" y="1642"/>
                    <a:pt x="2050" y="1665"/>
                  </a:cubicBezTo>
                  <a:cubicBezTo>
                    <a:pt x="2433" y="1686"/>
                    <a:pt x="2827" y="1717"/>
                    <a:pt x="3205" y="1628"/>
                  </a:cubicBezTo>
                  <a:cubicBezTo>
                    <a:pt x="3641" y="1525"/>
                    <a:pt x="4138" y="1444"/>
                    <a:pt x="4434" y="1069"/>
                  </a:cubicBezTo>
                  <a:cubicBezTo>
                    <a:pt x="4766" y="648"/>
                    <a:pt x="4189" y="244"/>
                    <a:pt x="3838" y="137"/>
                  </a:cubicBezTo>
                  <a:cubicBezTo>
                    <a:pt x="3390" y="0"/>
                    <a:pt x="3046" y="375"/>
                    <a:pt x="2609" y="361"/>
                  </a:cubicBezTo>
                  <a:cubicBezTo>
                    <a:pt x="2215" y="348"/>
                    <a:pt x="1830" y="450"/>
                    <a:pt x="1453" y="547"/>
                  </a:cubicBezTo>
                  <a:cubicBezTo>
                    <a:pt x="1041" y="653"/>
                    <a:pt x="597" y="560"/>
                    <a:pt x="224" y="808"/>
                  </a:cubicBezTo>
                  <a:lnTo>
                    <a:pt x="74" y="882"/>
                  </a:lnTo>
                </a:path>
              </a:pathLst>
            </a:custGeom>
            <a:noFill/>
            <a:ln w="72000">
              <a:solidFill>
                <a:srgbClr val="800000"/>
              </a:solidFill>
              <a:round/>
              <a:headEnd/>
              <a:tailEnd/>
            </a:ln>
            <a:effectLst>
              <a:outerShdw dist="101823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485" name="Freeform 5"/>
            <p:cNvSpPr>
              <a:spLocks noChangeArrowheads="1"/>
            </p:cNvSpPr>
            <p:nvPr/>
          </p:nvSpPr>
          <p:spPr bwMode="auto">
            <a:xfrm>
              <a:off x="3165" y="2162"/>
              <a:ext cx="516" cy="332"/>
            </a:xfrm>
            <a:custGeom>
              <a:avLst/>
              <a:gdLst/>
              <a:ahLst/>
              <a:cxnLst>
                <a:cxn ang="0">
                  <a:pos x="81" y="595"/>
                </a:cxn>
                <a:cxn ang="0">
                  <a:pos x="752" y="1602"/>
                </a:cxn>
                <a:cxn ang="0">
                  <a:pos x="1944" y="1266"/>
                </a:cxn>
                <a:cxn ang="0">
                  <a:pos x="2056" y="186"/>
                </a:cxn>
                <a:cxn ang="0">
                  <a:pos x="863" y="148"/>
                </a:cxn>
                <a:cxn ang="0">
                  <a:pos x="454" y="297"/>
                </a:cxn>
                <a:cxn ang="0">
                  <a:pos x="81" y="409"/>
                </a:cxn>
                <a:cxn ang="0">
                  <a:pos x="81" y="409"/>
                </a:cxn>
                <a:cxn ang="0">
                  <a:pos x="81" y="595"/>
                </a:cxn>
              </a:cxnLst>
              <a:rect l="0" t="0" r="r" b="b"/>
              <a:pathLst>
                <a:path w="2511" h="1753">
                  <a:moveTo>
                    <a:pt x="81" y="595"/>
                  </a:moveTo>
                  <a:cubicBezTo>
                    <a:pt x="0" y="1049"/>
                    <a:pt x="369" y="1465"/>
                    <a:pt x="752" y="1602"/>
                  </a:cubicBezTo>
                  <a:cubicBezTo>
                    <a:pt x="1172" y="1752"/>
                    <a:pt x="1552" y="1380"/>
                    <a:pt x="1944" y="1266"/>
                  </a:cubicBezTo>
                  <a:cubicBezTo>
                    <a:pt x="2510" y="1101"/>
                    <a:pt x="2426" y="376"/>
                    <a:pt x="2056" y="186"/>
                  </a:cubicBezTo>
                  <a:cubicBezTo>
                    <a:pt x="1695" y="0"/>
                    <a:pt x="1258" y="105"/>
                    <a:pt x="863" y="148"/>
                  </a:cubicBezTo>
                  <a:lnTo>
                    <a:pt x="454" y="297"/>
                  </a:lnTo>
                  <a:lnTo>
                    <a:pt x="81" y="409"/>
                  </a:lnTo>
                  <a:lnTo>
                    <a:pt x="81" y="595"/>
                  </a:lnTo>
                </a:path>
              </a:pathLst>
            </a:custGeom>
            <a:noFill/>
            <a:ln w="72000">
              <a:solidFill>
                <a:srgbClr val="800000"/>
              </a:solidFill>
              <a:round/>
              <a:headEnd/>
              <a:tailEnd/>
            </a:ln>
            <a:effectLst>
              <a:outerShdw dist="101823" dir="2700000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3400" y="6477000"/>
            <a:ext cx="7448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Source: http://www.w3.org/2009/Talks/0615-SanJose-tutorial-IH/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51AABE3-48AB-4C1A-AA51-027CDE0BA08B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8001000" cy="654050"/>
          </a:xfrm>
        </p:spPr>
        <p:txBody>
          <a:bodyPr lIns="0" tIns="0" rIns="0" bIns="0"/>
          <a:lstStyle/>
          <a:p>
            <a:pPr eaLnBrk="1" hangingPunct="1">
              <a:lnSpc>
                <a:spcPct val="93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0" smtClean="0"/>
              <a:t>...triples are extracted from hidden attributes</a:t>
            </a:r>
            <a:endParaRPr lang="en-GB" b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445375" cy="5368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dist="101823" dir="2700000" algn="ctr" rotWithShape="0">
              <a:srgbClr val="C0C0C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7448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Source: http://www.w3.org/2009/Talks/0615-SanJose-tutorial-IH/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12713"/>
            <a:ext cx="7497763" cy="1146175"/>
          </a:xfrm>
        </p:spPr>
        <p:txBody>
          <a:bodyPr lIns="0" tIns="0" rIns="0" bIns="0"/>
          <a:lstStyle/>
          <a:p>
            <a:pPr eaLnBrk="1" hangingPunct="1">
              <a:lnSpc>
                <a:spcPct val="87000"/>
              </a:lnSpc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600" b="0" smtClean="0"/>
              <a:t>DBPedia e</a:t>
            </a:r>
            <a:r>
              <a:rPr lang="en-GB" sz="2600" b="0" smtClean="0"/>
              <a:t>xtracts </a:t>
            </a:r>
            <a:r>
              <a:rPr lang="en-GB" sz="2600" b="0" smtClean="0"/>
              <a:t>data from Wikipedia infoboxes...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19200"/>
            <a:ext cx="7837487" cy="4908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19199" y="273050"/>
            <a:ext cx="7466013" cy="1143000"/>
          </a:xfrm>
        </p:spPr>
        <p:txBody>
          <a:bodyPr/>
          <a:lstStyle/>
          <a:p>
            <a:pPr eaLnBrk="1" hangingPunct="1">
              <a:buSzPct val="45000"/>
              <a:buFont typeface="Wingding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0" smtClean="0"/>
              <a:t>Merged data can be queried</a:t>
            </a:r>
            <a:endParaRPr lang="en-GB" sz="2800" b="0" dirty="0" smtClean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58938"/>
            <a:ext cx="7848600" cy="4408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14400" y="63246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Source: DBPedia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1. Express the data (from various sources) in RDF.</a:t>
            </a:r>
          </a:p>
          <a:p>
            <a:r>
              <a:rPr lang="en-US" sz="2400" dirty="0" smtClean="0"/>
              <a:t>2. Combine the RDF data into one whole.</a:t>
            </a:r>
          </a:p>
          <a:p>
            <a:r>
              <a:rPr lang="en-US" sz="2400" dirty="0" smtClean="0"/>
              <a:t>3. Query the combined whole for Web-link patterns.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create and query linked data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609600"/>
            <a:ext cx="5891212" cy="492125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0" smtClean="0"/>
              <a:t>“Structured search”</a:t>
            </a:r>
            <a:endParaRPr lang="en-US" b="0" smtClean="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77850" y="3427413"/>
            <a:ext cx="8062913" cy="2152650"/>
          </a:xfrm>
          <a:noFill/>
          <a:ln>
            <a:noFill/>
          </a:ln>
        </p:spPr>
        <p:txBody>
          <a:bodyPr lIns="0" tIns="0" rIns="0" bIns="0"/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 smtClean="0"/>
              <a:t>Yahoo </a:t>
            </a:r>
            <a:r>
              <a:rPr lang="en-US" sz="2400" dirty="0" err="1" smtClean="0"/>
              <a:t>SearchMonkey</a:t>
            </a:r>
            <a:r>
              <a:rPr lang="en-US" sz="2400" dirty="0" smtClean="0"/>
              <a:t> and Google Rich Snippets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000" dirty="0" smtClean="0"/>
              <a:t>Harvest </a:t>
            </a:r>
            <a:r>
              <a:rPr lang="en-US" sz="2000" dirty="0" err="1" smtClean="0"/>
              <a:t>RDFa</a:t>
            </a:r>
            <a:r>
              <a:rPr lang="en-US" sz="2000" dirty="0" smtClean="0"/>
              <a:t> and </a:t>
            </a:r>
            <a:r>
              <a:rPr lang="en-US" sz="2000" dirty="0" err="1" smtClean="0"/>
              <a:t>microformat</a:t>
            </a:r>
            <a:r>
              <a:rPr lang="en-US" sz="2000" dirty="0" smtClean="0"/>
              <a:t> metadata from Web pages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000" dirty="0" smtClean="0"/>
              <a:t>Customized “enhanced display” of </a:t>
            </a:r>
            <a:r>
              <a:rPr lang="en-US" sz="2000" smtClean="0"/>
              <a:t>search </a:t>
            </a:r>
            <a:r>
              <a:rPr lang="en-US" sz="2000" smtClean="0"/>
              <a:t>results</a:t>
            </a:r>
          </a:p>
          <a:p>
            <a:pPr lvl="1"/>
            <a:r>
              <a:rPr lang="en-US" sz="2000" smtClean="0"/>
              <a:t>Metadata (embedded with RDFa or served via feeds) is collected by Slurp, Yahoo’s crawler</a:t>
            </a:r>
          </a:p>
          <a:p>
            <a:pPr lvl="1"/>
            <a:r>
              <a:rPr lang="en-US" sz="2000" smtClean="0"/>
              <a:t>Search results are presented according to </a:t>
            </a:r>
            <a:r>
              <a:rPr lang="en-US" sz="2000" smtClean="0"/>
              <a:t>customized </a:t>
            </a:r>
            <a:r>
              <a:rPr lang="en-US" sz="2000" smtClean="0"/>
              <a:t>templates</a:t>
            </a:r>
            <a:endParaRPr lang="en-US" sz="2000" dirty="0" smtClean="0"/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sz="2400" dirty="0" smtClean="0"/>
              <a:t>Harvested data allows construction of specialized databases of products, people, places, events.</a:t>
            </a:r>
            <a:endParaRPr lang="en-US" sz="1400" dirty="0" smtClean="0"/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1800225"/>
            <a:ext cx="8062912" cy="1619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Structured browsing:</a:t>
            </a:r>
            <a:br>
              <a:rPr lang="en-US" b="0" smtClean="0"/>
            </a:br>
            <a:r>
              <a:rPr lang="en-US" b="0" smtClean="0"/>
              <a:t>may start </a:t>
            </a:r>
            <a:r>
              <a:rPr lang="en-US" b="0" smtClean="0"/>
              <a:t>with “Google-like” query…</a:t>
            </a:r>
            <a:endParaRPr lang="en-US" b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857364"/>
            <a:ext cx="656082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2000" y="6324600"/>
            <a:ext cx="396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Source: http://vivo.library.cornell.edu/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9388"/>
            <a:ext cx="7178674" cy="1450975"/>
          </a:xfrm>
        </p:spPr>
        <p:txBody>
          <a:bodyPr/>
          <a:lstStyle/>
          <a:p>
            <a:r>
              <a:rPr lang="en-US" b="0" smtClean="0"/>
              <a:t>VIVO (at Cornell) clusters results by type</a:t>
            </a:r>
            <a:endParaRPr lang="en-US" b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643050"/>
            <a:ext cx="656082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Focus in on </a:t>
            </a:r>
            <a:r>
              <a:rPr lang="en-US" b="0" smtClean="0"/>
              <a:t>one type…</a:t>
            </a:r>
            <a:endParaRPr lang="en-US" b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64"/>
            <a:ext cx="656082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Explore from multiple angles</a:t>
            </a:r>
            <a:endParaRPr lang="en-US" b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14488"/>
            <a:ext cx="656082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15843"/>
            <a:ext cx="7772400" cy="947619"/>
          </a:xfrm>
          <a:ln/>
        </p:spPr>
        <p:txBody>
          <a:bodyPr tIns="12343"/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b="0" smtClean="0"/>
              <a:t>E-Government </a:t>
            </a:r>
            <a:r>
              <a:rPr lang="en-GB" b="0" smtClean="0"/>
              <a:t>data (example London Gazette)</a:t>
            </a:r>
            <a:endParaRPr lang="en-GB" b="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83360" y="1130519"/>
            <a:ext cx="7620480" cy="5465373"/>
            <a:chOff x="544" y="785"/>
            <a:chExt cx="5292" cy="3795"/>
          </a:xfrm>
        </p:grpSpPr>
        <p:pic>
          <p:nvPicPr>
            <p:cNvPr id="12185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4" y="785"/>
              <a:ext cx="5293" cy="374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21860" name="Oval 4"/>
            <p:cNvSpPr>
              <a:spLocks noChangeArrowheads="1"/>
            </p:cNvSpPr>
            <p:nvPr/>
          </p:nvSpPr>
          <p:spPr bwMode="auto">
            <a:xfrm>
              <a:off x="4672" y="4254"/>
              <a:ext cx="873" cy="327"/>
            </a:xfrm>
            <a:prstGeom prst="ellipse">
              <a:avLst/>
            </a:prstGeom>
            <a:noFill/>
            <a:ln w="36000">
              <a:solidFill>
                <a:srgbClr val="8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57800" y="563880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Icons indicating embedded RDF</a:t>
            </a:r>
            <a:endParaRPr 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966"/>
            <a:ext cx="9144000" cy="947619"/>
          </a:xfrm>
          <a:ln/>
        </p:spPr>
        <p:txBody>
          <a:bodyPr tIns="12343"/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6481" y="1143480"/>
            <a:ext cx="7621920" cy="5309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447800" y="4572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1"/>
                </a:solidFill>
              </a:rPr>
              <a:t>…with RDF under </a:t>
            </a:r>
            <a:r>
              <a:rPr lang="en-US" sz="2400" smtClean="0">
                <a:solidFill>
                  <a:schemeClr val="tx1"/>
                </a:solidFill>
              </a:rPr>
              <a:t>the </a:t>
            </a:r>
            <a:r>
              <a:rPr lang="en-US" sz="2400" smtClean="0">
                <a:solidFill>
                  <a:schemeClr val="tx1"/>
                </a:solidFill>
              </a:rPr>
              <a:t>hood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London Gazette – UK Office of Public Sector Information (OPSI)</a:t>
            </a:r>
          </a:p>
          <a:p>
            <a:r>
              <a:rPr lang="en-US" sz="2400" dirty="0" smtClean="0"/>
              <a:t>“Approaches to exposing government data need to be both pragmatic and achievable, without requiring wholesale changes to existing IT infrastructure”.</a:t>
            </a:r>
          </a:p>
          <a:p>
            <a:r>
              <a:rPr lang="en-US" sz="2400" dirty="0" smtClean="0"/>
              <a:t>Existing database-driven Websites can be “tweaked” to serve RDF data.</a:t>
            </a:r>
          </a:p>
          <a:p>
            <a:pPr lvl="1"/>
            <a:r>
              <a:rPr lang="en-US" sz="2000" dirty="0" smtClean="0"/>
              <a:t>Some data is well-structured :lists of schools and hospitals, statistics…</a:t>
            </a:r>
          </a:p>
          <a:p>
            <a:pPr lvl="1"/>
            <a:r>
              <a:rPr lang="en-US" sz="2000" dirty="0" smtClean="0"/>
              <a:t>Most data is semi-structured, with semantics embedded in free text.</a:t>
            </a:r>
          </a:p>
          <a:p>
            <a:r>
              <a:rPr lang="en-US" dirty="0" smtClean="0"/>
              <a:t>Existing taxonomies of fish types or military vehicles need to be “</a:t>
            </a:r>
            <a:r>
              <a:rPr lang="en-US" dirty="0" err="1" smtClean="0"/>
              <a:t>Webified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Leveraging Content Management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Mainstream media </a:t>
            </a:r>
            <a:r>
              <a:rPr lang="en-US" b="0" smtClean="0"/>
              <a:t>sites like BBC</a:t>
            </a:r>
            <a:endParaRPr lang="en-US" b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643050"/>
            <a:ext cx="6560820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360974" y="6248400"/>
            <a:ext cx="450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Source: http://www.bbc.co.uk/music/artists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195861"/>
            <a:ext cx="8001000" cy="653829"/>
          </a:xfrm>
          <a:ln/>
        </p:spPr>
        <p:txBody>
          <a:bodyPr tIns="12343"/>
          <a:lstStyle/>
          <a:p>
            <a:pPr>
              <a:lnSpc>
                <a:spcPct val="93000"/>
              </a:lnSpc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GB" b="0" dirty="0" smtClean="0"/>
              <a:t>...</a:t>
            </a:r>
            <a:r>
              <a:rPr lang="en-GB" b="0" smtClean="0"/>
              <a:t>maybe </a:t>
            </a:r>
            <a:r>
              <a:rPr lang="en-GB" b="0" smtClean="0"/>
              <a:t>view on </a:t>
            </a:r>
            <a:r>
              <a:rPr lang="en-GB" b="0" smtClean="0"/>
              <a:t>your </a:t>
            </a:r>
            <a:r>
              <a:rPr lang="en-GB" b="0" smtClean="0"/>
              <a:t>phone</a:t>
            </a:r>
            <a:endParaRPr lang="en-GB" b="0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59200" y="914400"/>
            <a:ext cx="8884800" cy="5449532"/>
            <a:chOff x="125" y="490"/>
            <a:chExt cx="6170" cy="3784"/>
          </a:xfrm>
        </p:grpSpPr>
        <p:pic>
          <p:nvPicPr>
            <p:cNvPr id="134147" name="Picture 3"/>
            <p:cNvPicPr>
              <a:picLocks noChangeAspect="1" noChangeArrowheads="1"/>
            </p:cNvPicPr>
            <p:nvPr/>
          </p:nvPicPr>
          <p:blipFill>
            <a:blip r:embed="rId3"/>
            <a:srcRect t="-7343" b="-7343"/>
            <a:stretch>
              <a:fillRect/>
            </a:stretch>
          </p:blipFill>
          <p:spPr bwMode="auto">
            <a:xfrm>
              <a:off x="125" y="490"/>
              <a:ext cx="6171" cy="37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34148" name="Text Box 4"/>
            <p:cNvSpPr txBox="1">
              <a:spLocks noChangeArrowheads="1"/>
            </p:cNvSpPr>
            <p:nvPr/>
          </p:nvSpPr>
          <p:spPr bwMode="auto">
            <a:xfrm>
              <a:off x="125" y="490"/>
              <a:ext cx="6171" cy="37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381000" y="6400800"/>
            <a:ext cx="5150880" cy="262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1621" rIns="81639" bIns="40820"/>
          <a:lstStyle/>
          <a:p>
            <a:pPr>
              <a:tabLst>
                <a:tab pos="0" algn="l"/>
                <a:tab pos="650890" algn="l"/>
                <a:tab pos="1303220" algn="l"/>
                <a:tab pos="1955549" algn="l"/>
                <a:tab pos="2607879" algn="l"/>
                <a:tab pos="3260208" algn="l"/>
                <a:tab pos="3912538" algn="l"/>
                <a:tab pos="4564867" algn="l"/>
                <a:tab pos="5217197" algn="l"/>
                <a:tab pos="5869527" algn="l"/>
                <a:tab pos="6521857" algn="l"/>
                <a:tab pos="7174186" algn="l"/>
                <a:tab pos="7826516" algn="l"/>
                <a:tab pos="8478845" algn="l"/>
                <a:tab pos="9131175" algn="l"/>
                <a:tab pos="9783504" algn="l"/>
              </a:tabLst>
            </a:pPr>
            <a:r>
              <a:rPr lang="en-US" sz="1300" dirty="0" smtClean="0">
                <a:solidFill>
                  <a:srgbClr val="000000"/>
                </a:solidFill>
              </a:rPr>
              <a:t>Source: Chris </a:t>
            </a:r>
            <a:r>
              <a:rPr lang="en-US" sz="1300" dirty="0" err="1">
                <a:solidFill>
                  <a:srgbClr val="000000"/>
                </a:solidFill>
              </a:rPr>
              <a:t>Bizer</a:t>
            </a:r>
            <a:r>
              <a:rPr lang="en-US" sz="1300" dirty="0">
                <a:solidFill>
                  <a:srgbClr val="000000"/>
                </a:solidFill>
              </a:rPr>
              <a:t> and Christian Becker, </a:t>
            </a:r>
            <a:r>
              <a:rPr lang="en-US" sz="1300" dirty="0" err="1">
                <a:solidFill>
                  <a:srgbClr val="000000"/>
                </a:solidFill>
              </a:rPr>
              <a:t>Freie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000000"/>
                </a:solidFill>
              </a:rPr>
              <a:t>Universität</a:t>
            </a:r>
            <a:r>
              <a:rPr lang="en-US" sz="1300" dirty="0">
                <a:solidFill>
                  <a:srgbClr val="000000"/>
                </a:solidFill>
              </a:rPr>
              <a:t>, Berlin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</p:spPr>
        <p:txBody>
          <a:bodyPr/>
          <a:lstStyle/>
          <a:p>
            <a:fld id="{2825DD7E-3CCD-40AC-BC85-BC9B31461C8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7543800" cy="1143000"/>
          </a:xfrm>
        </p:spPr>
        <p:txBody>
          <a:bodyPr/>
          <a:lstStyle/>
          <a:p>
            <a:pPr eaLnBrk="1" hangingPunct="1"/>
            <a:r>
              <a:rPr lang="de-DE" sz="4000" b="0" dirty="0" smtClean="0"/>
              <a:t>RDF – </a:t>
            </a:r>
            <a:r>
              <a:rPr lang="de-DE" sz="3600" b="0" smtClean="0"/>
              <a:t>a </a:t>
            </a:r>
            <a:r>
              <a:rPr lang="de-DE" sz="3600" b="0" smtClean="0"/>
              <a:t>grammar </a:t>
            </a:r>
            <a:r>
              <a:rPr lang="de-DE" sz="3600" b="0" dirty="0" smtClean="0"/>
              <a:t>for Web links</a:t>
            </a:r>
            <a:endParaRPr lang="en-US" sz="4000" b="0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de-DE" dirty="0" smtClean="0"/>
              <a:t> </a:t>
            </a:r>
            <a:endParaRPr lang="en-US" dirty="0" smtClean="0"/>
          </a:p>
        </p:txBody>
      </p:sp>
      <p:sp>
        <p:nvSpPr>
          <p:cNvPr id="5125" name="Oval 4"/>
          <p:cNvSpPr>
            <a:spLocks noChangeArrowheads="1"/>
          </p:cNvSpPr>
          <p:nvPr/>
        </p:nvSpPr>
        <p:spPr bwMode="auto">
          <a:xfrm>
            <a:off x="1543050" y="1600200"/>
            <a:ext cx="1676400" cy="1447800"/>
          </a:xfrm>
          <a:prstGeom prst="ellipse">
            <a:avLst/>
          </a:prstGeom>
          <a:solidFill>
            <a:srgbClr val="00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1" dirty="0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219450" y="2362200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Text Box 6"/>
          <p:cNvSpPr txBox="1">
            <a:spLocks noChangeArrowheads="1"/>
          </p:cNvSpPr>
          <p:nvPr/>
        </p:nvSpPr>
        <p:spPr bwMode="auto">
          <a:xfrm>
            <a:off x="3657600" y="1828800"/>
            <a:ext cx="1448025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000" b="1" smtClean="0">
                <a:solidFill>
                  <a:schemeClr val="tx1"/>
                </a:solidFill>
              </a:rPr>
              <a:t>relatedTo</a:t>
            </a:r>
            <a:r>
              <a:rPr lang="en-US" sz="2000" smtClean="0"/>
              <a:t>y</a:t>
            </a:r>
            <a:endParaRPr lang="en-US" sz="2000" dirty="0"/>
          </a:p>
        </p:txBody>
      </p:sp>
      <p:sp>
        <p:nvSpPr>
          <p:cNvPr id="5128" name="Text Box 7"/>
          <p:cNvSpPr txBox="1">
            <a:spLocks noChangeArrowheads="1"/>
          </p:cNvSpPr>
          <p:nvPr/>
        </p:nvSpPr>
        <p:spPr bwMode="auto">
          <a:xfrm>
            <a:off x="593725" y="5218113"/>
            <a:ext cx="6877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http://dublincore.org/workshops/dc6/pp/miller-datamodel.ppt, 1998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353050" y="1676400"/>
            <a:ext cx="2057400" cy="1447800"/>
            <a:chOff x="4176" y="2064"/>
            <a:chExt cx="1296" cy="912"/>
          </a:xfrm>
        </p:grpSpPr>
        <p:sp>
          <p:nvSpPr>
            <p:cNvPr id="5130" name="Rectangle 9"/>
            <p:cNvSpPr>
              <a:spLocks noChangeArrowheads="1"/>
            </p:cNvSpPr>
            <p:nvPr/>
          </p:nvSpPr>
          <p:spPr bwMode="auto">
            <a:xfrm>
              <a:off x="4176" y="2112"/>
              <a:ext cx="1296" cy="8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000"/>
            </a:p>
          </p:txBody>
        </p:sp>
        <p:sp>
          <p:nvSpPr>
            <p:cNvPr id="5131" name="Oval 10"/>
            <p:cNvSpPr>
              <a:spLocks noChangeArrowheads="1"/>
            </p:cNvSpPr>
            <p:nvPr/>
          </p:nvSpPr>
          <p:spPr bwMode="auto">
            <a:xfrm>
              <a:off x="4224" y="2064"/>
              <a:ext cx="1056" cy="912"/>
            </a:xfrm>
            <a:prstGeom prst="ellipse">
              <a:avLst/>
            </a:prstGeom>
            <a:solidFill>
              <a:srgbClr val="00FF99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b="1" dirty="0">
                  <a:solidFill>
                    <a:schemeClr val="tx1"/>
                  </a:solidFill>
                </a:rPr>
                <a:t>Resource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1524000" y="1600200"/>
            <a:ext cx="1676400" cy="1447800"/>
          </a:xfrm>
          <a:prstGeom prst="ellipse">
            <a:avLst/>
          </a:prstGeom>
          <a:solidFill>
            <a:srgbClr val="00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smtClean="0">
                <a:solidFill>
                  <a:schemeClr val="tx1"/>
                </a:solidFill>
              </a:rPr>
              <a:t>ResourceA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3200400" y="2362200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8"/>
          <p:cNvGrpSpPr>
            <a:grpSpLocks/>
          </p:cNvGrpSpPr>
          <p:nvPr/>
        </p:nvGrpSpPr>
        <p:grpSpPr bwMode="auto">
          <a:xfrm>
            <a:off x="5334000" y="1676400"/>
            <a:ext cx="2057400" cy="1447800"/>
            <a:chOff x="4176" y="2064"/>
            <a:chExt cx="1296" cy="912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4176" y="2112"/>
              <a:ext cx="1296" cy="8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000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224" y="2064"/>
              <a:ext cx="1056" cy="912"/>
            </a:xfrm>
            <a:prstGeom prst="ellipse">
              <a:avLst/>
            </a:prstGeom>
            <a:solidFill>
              <a:srgbClr val="00FF99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000" b="1" smtClean="0">
                  <a:solidFill>
                    <a:schemeClr val="tx1"/>
                  </a:solidFill>
                </a:rPr>
                <a:t>ResourceB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Oval 4"/>
          <p:cNvSpPr>
            <a:spLocks noChangeArrowheads="1"/>
          </p:cNvSpPr>
          <p:nvPr/>
        </p:nvSpPr>
        <p:spPr bwMode="auto">
          <a:xfrm>
            <a:off x="1543050" y="3505200"/>
            <a:ext cx="1676400" cy="1447800"/>
          </a:xfrm>
          <a:prstGeom prst="ellipse">
            <a:avLst/>
          </a:prstGeom>
          <a:solidFill>
            <a:srgbClr val="00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b="1" dirty="0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3219450" y="4267200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429000" y="3733800"/>
            <a:ext cx="1853392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000" b="1" smtClean="0">
                <a:solidFill>
                  <a:schemeClr val="tx1"/>
                </a:solidFill>
              </a:rPr>
              <a:t>describedBy</a:t>
            </a:r>
            <a:r>
              <a:rPr lang="en-US" sz="2000" smtClean="0"/>
              <a:t>y</a:t>
            </a:r>
            <a:endParaRPr lang="en-US" sz="2000" dirty="0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24000" y="3505200"/>
            <a:ext cx="1676400" cy="1447800"/>
          </a:xfrm>
          <a:prstGeom prst="ellipse">
            <a:avLst/>
          </a:prstGeom>
          <a:solidFill>
            <a:srgbClr val="00FF99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 smtClean="0">
                <a:solidFill>
                  <a:schemeClr val="tx1"/>
                </a:solidFill>
              </a:rPr>
              <a:t>ResourceA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3200400" y="4267200"/>
            <a:ext cx="2133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 bwMode="auto">
          <a:xfrm>
            <a:off x="5334000" y="3733800"/>
            <a:ext cx="1905000" cy="12192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lang="en-US" sz="24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2400" b="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 Some text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1EPAQ7CT1L._SS500_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61999" y="1524001"/>
            <a:ext cx="4286250" cy="42862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Source A: About a book by Barack Obama</a:t>
            </a:r>
            <a:endParaRPr lang="en-US" b="0"/>
          </a:p>
        </p:txBody>
      </p:sp>
      <p:sp>
        <p:nvSpPr>
          <p:cNvPr id="5" name="Rectangle 4"/>
          <p:cNvSpPr/>
          <p:nvPr/>
        </p:nvSpPr>
        <p:spPr bwMode="auto">
          <a:xfrm>
            <a:off x="2743200" y="5334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smtClean="0">
                <a:solidFill>
                  <a:schemeClr val="tx1"/>
                </a:solidFill>
              </a:rPr>
              <a:t>http://../isbn/978-14000082773  dct:title           “Dreams from My Father”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124200" y="1676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http://...2773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16" name="Straight Arrow Connector 15"/>
          <p:cNvCxnSpPr>
            <a:stCxn id="9" idx="6"/>
          </p:cNvCxnSpPr>
          <p:nvPr/>
        </p:nvCxnSpPr>
        <p:spPr bwMode="auto">
          <a:xfrm flipV="1">
            <a:off x="4343400" y="16764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95800" y="15240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172200" y="14478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72200" y="152400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“Dreams from My Father”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743200" y="5715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http://../</a:t>
            </a:r>
            <a:r>
              <a:rPr lang="en-US" sz="1400" smtClean="0">
                <a:solidFill>
                  <a:schemeClr val="tx1"/>
                </a:solidFill>
              </a:rPr>
              <a:t>isbn/978-14000082773  </a:t>
            </a:r>
            <a:r>
              <a:rPr lang="en-US" sz="1400" smtClean="0">
                <a:solidFill>
                  <a:schemeClr val="tx1"/>
                </a:solidFill>
              </a:rPr>
              <a:t>x:published     “2004”</a:t>
            </a:r>
            <a:endParaRPr lang="en-US" sz="1600" smtClean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4343400" y="18669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495800" y="198120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ct:date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172200" y="2057400"/>
            <a:ext cx="9906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24600" y="21336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2</a:t>
            </a:r>
            <a:r>
              <a:rPr lang="en-US" sz="1400" smtClean="0">
                <a:solidFill>
                  <a:schemeClr val="tx1"/>
                </a:solidFill>
              </a:rPr>
              <a:t>004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743200" y="6096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http://../</a:t>
            </a:r>
            <a:r>
              <a:rPr lang="en-US" sz="1400" smtClean="0">
                <a:solidFill>
                  <a:schemeClr val="tx1"/>
                </a:solidFill>
              </a:rPr>
              <a:t>isbn/978-14000082773  </a:t>
            </a:r>
            <a:r>
              <a:rPr lang="en-US" sz="1400" smtClean="0">
                <a:solidFill>
                  <a:schemeClr val="tx1"/>
                </a:solidFill>
              </a:rPr>
              <a:t>dct:creator      _:placeholder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114800" y="27432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 rot="16200000" flipH="1">
            <a:off x="3886200" y="22098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038600" y="243840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ct:creator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743200" y="6477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 foaf:name      “Barack Obama”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46" name="Straight Arrow Connector 45"/>
          <p:cNvCxnSpPr>
            <a:stCxn id="41" idx="6"/>
          </p:cNvCxnSpPr>
          <p:nvPr/>
        </p:nvCxnSpPr>
        <p:spPr bwMode="auto">
          <a:xfrm flipV="1">
            <a:off x="5334000" y="2895600"/>
            <a:ext cx="7620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5257800" y="2971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096000" y="2667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72200" y="27432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48000" y="3962400"/>
            <a:ext cx="5502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6"/>
                </a:solidFill>
              </a:rPr>
              <a:t>Note that each Web link is expressed in the data as </a:t>
            </a:r>
          </a:p>
          <a:p>
            <a:r>
              <a:rPr lang="en-US" smtClean="0">
                <a:solidFill>
                  <a:schemeClr val="accent6"/>
                </a:solidFill>
              </a:rPr>
              <a:t>a</a:t>
            </a:r>
            <a:r>
              <a:rPr lang="en-US" smtClean="0">
                <a:solidFill>
                  <a:schemeClr val="accent6"/>
                </a:solidFill>
              </a:rPr>
              <a:t> </a:t>
            </a:r>
            <a:r>
              <a:rPr lang="en-US" b="1" smtClean="0">
                <a:solidFill>
                  <a:schemeClr val="accent6"/>
                </a:solidFill>
              </a:rPr>
              <a:t>triple</a:t>
            </a:r>
            <a:r>
              <a:rPr lang="en-US" smtClean="0">
                <a:solidFill>
                  <a:schemeClr val="accent6"/>
                </a:solidFill>
              </a:rPr>
              <a:t> – a three-part data structure.</a:t>
            </a:r>
          </a:p>
          <a:p>
            <a:r>
              <a:rPr lang="en-US" smtClean="0">
                <a:solidFill>
                  <a:schemeClr val="accent6"/>
                </a:solidFill>
              </a:rPr>
              <a:t>Each </a:t>
            </a:r>
            <a:r>
              <a:rPr lang="en-US" b="1" smtClean="0">
                <a:solidFill>
                  <a:schemeClr val="accent6"/>
                </a:solidFill>
              </a:rPr>
              <a:t>triple</a:t>
            </a:r>
            <a:r>
              <a:rPr lang="en-US" smtClean="0">
                <a:solidFill>
                  <a:schemeClr val="accent6"/>
                </a:solidFill>
              </a:rPr>
              <a:t> in the data corresponds to a </a:t>
            </a:r>
            <a:r>
              <a:rPr lang="en-US" b="1" smtClean="0">
                <a:solidFill>
                  <a:schemeClr val="accent6"/>
                </a:solidFill>
              </a:rPr>
              <a:t>link</a:t>
            </a:r>
            <a:r>
              <a:rPr lang="en-US" smtClean="0">
                <a:solidFill>
                  <a:schemeClr val="accent6"/>
                </a:solidFill>
              </a:rPr>
              <a:t> in a</a:t>
            </a:r>
          </a:p>
          <a:p>
            <a:r>
              <a:rPr lang="en-US" smtClean="0">
                <a:solidFill>
                  <a:schemeClr val="accent6"/>
                </a:solidFill>
              </a:rPr>
              <a:t>conceptual  </a:t>
            </a:r>
            <a:r>
              <a:rPr lang="en-US" b="1" smtClean="0">
                <a:solidFill>
                  <a:schemeClr val="accent6"/>
                </a:solidFill>
              </a:rPr>
              <a:t>graph</a:t>
            </a:r>
            <a:r>
              <a:rPr lang="en-US" smtClean="0">
                <a:solidFill>
                  <a:schemeClr val="accent6"/>
                </a:solidFill>
              </a:rPr>
              <a:t>.</a:t>
            </a:r>
            <a:endParaRPr 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4" grpId="0"/>
      <p:bldP spid="28" grpId="0" animBg="1"/>
      <p:bldP spid="29" grpId="0"/>
      <p:bldP spid="35" grpId="0" animBg="1"/>
      <p:bldP spid="37" grpId="0"/>
      <p:bldP spid="37" grpId="1"/>
      <p:bldP spid="38" grpId="0" animBg="1"/>
      <p:bldP spid="39" grpId="0"/>
      <p:bldP spid="40" grpId="0" animBg="1"/>
      <p:bldP spid="41" grpId="0" animBg="1"/>
      <p:bldP spid="43" grpId="0"/>
      <p:bldP spid="45" grpId="0" animBg="1"/>
      <p:bldP spid="47" grpId="0"/>
      <p:bldP spid="48" grpId="0" animBg="1"/>
      <p:bldP spid="49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1s721Qz6mL._SS400_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62000" y="1600200"/>
            <a:ext cx="4191000" cy="4191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Source B: About the French translation</a:t>
            </a:r>
            <a:endParaRPr lang="en-US" b="0"/>
          </a:p>
        </p:txBody>
      </p:sp>
      <p:sp>
        <p:nvSpPr>
          <p:cNvPr id="7" name="Rectangle 6"/>
          <p:cNvSpPr/>
          <p:nvPr/>
        </p:nvSpPr>
        <p:spPr bwMode="auto">
          <a:xfrm>
            <a:off x="2743200" y="5334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smtClean="0">
                <a:solidFill>
                  <a:schemeClr val="tx1"/>
                </a:solidFill>
              </a:rPr>
              <a:t>http://../isbn/978-2258075979  </a:t>
            </a:r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r>
              <a:rPr lang="en-US" sz="1400" smtClean="0">
                <a:solidFill>
                  <a:schemeClr val="tx1"/>
                </a:solidFill>
              </a:rPr>
              <a:t> http://.../isbn/978-14000082773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124200" y="1676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http://...5979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14" name="Straight Arrow Connector 13"/>
          <p:cNvCxnSpPr>
            <a:stCxn id="11" idx="6"/>
          </p:cNvCxnSpPr>
          <p:nvPr/>
        </p:nvCxnSpPr>
        <p:spPr bwMode="auto">
          <a:xfrm flipV="1">
            <a:off x="4343400" y="16764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495800" y="1524000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172200" y="14478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900" smtClean="0">
                <a:solidFill>
                  <a:schemeClr val="tx1"/>
                </a:solidFill>
              </a:rPr>
              <a:t>http</a:t>
            </a:r>
            <a:r>
              <a:rPr lang="en-US" sz="900" smtClean="0">
                <a:solidFill>
                  <a:schemeClr val="tx1"/>
                </a:solidFill>
              </a:rPr>
              <a:t>://...2773</a:t>
            </a: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743200" y="5715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://../</a:t>
            </a:r>
            <a:r>
              <a:rPr lang="en-US" sz="1400" smtClean="0">
                <a:solidFill>
                  <a:schemeClr val="tx1"/>
                </a:solidFill>
              </a:rPr>
              <a:t>isbn/978-2258075979    dct:title        “Les rêves de mon père”</a:t>
            </a:r>
            <a:endParaRPr lang="en-US" sz="1600" smtClean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4343400" y="18669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495800" y="19812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172200" y="2057400"/>
            <a:ext cx="22860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72200" y="2133600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“Les </a:t>
            </a:r>
            <a:r>
              <a:rPr lang="en-US" sz="1400" smtClean="0">
                <a:solidFill>
                  <a:schemeClr val="tx1"/>
                </a:solidFill>
              </a:rPr>
              <a:t>rêves de </a:t>
            </a:r>
            <a:r>
              <a:rPr lang="en-US" sz="1400" smtClean="0">
                <a:solidFill>
                  <a:schemeClr val="tx1"/>
                </a:solidFill>
              </a:rPr>
              <a:t>mon </a:t>
            </a:r>
            <a:r>
              <a:rPr lang="en-US" sz="1400" smtClean="0">
                <a:solidFill>
                  <a:schemeClr val="tx1"/>
                </a:solidFill>
              </a:rPr>
              <a:t>père”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743200" y="6096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://../</a:t>
            </a:r>
            <a:r>
              <a:rPr lang="en-US" sz="1400" smtClean="0">
                <a:solidFill>
                  <a:schemeClr val="tx1"/>
                </a:solidFill>
              </a:rPr>
              <a:t>isbn/978-2258075979   x:translator  _:placeholder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038600" y="27432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 rot="16200000" flipH="1">
            <a:off x="3810000" y="22098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3886200" y="22860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X:translator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743200" y="6477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foaf:name   “Danièle Darneau”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 flipV="1">
            <a:off x="5257800" y="28956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5257800" y="2971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096000" y="2667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72200" y="274320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“Danièle Darneau”</a:t>
            </a:r>
            <a:endParaRPr 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9" grpId="0"/>
      <p:bldP spid="27" grpId="0" animBg="1"/>
      <p:bldP spid="28" grpId="0" animBg="1"/>
      <p:bldP spid="34" grpId="0"/>
      <p:bldP spid="36" grpId="0" animBg="1"/>
      <p:bldP spid="37" grpId="0"/>
      <p:bldP spid="40" grpId="0" animBg="1"/>
      <p:bldP spid="41" grpId="0" animBg="1"/>
      <p:bldP spid="43" grpId="0"/>
      <p:bldP spid="44" grpId="0" animBg="1"/>
      <p:bldP spid="46" grpId="0"/>
      <p:bldP spid="4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Merge the two data sources into one set of triples</a:t>
            </a:r>
            <a:endParaRPr lang="en-US" b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3810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smtClean="0">
                <a:solidFill>
                  <a:schemeClr val="tx1"/>
                </a:solidFill>
              </a:rPr>
              <a:t>http://../isbn/978-14000082773  dct:title           “Dreams from My Father”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191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http://../</a:t>
            </a:r>
            <a:r>
              <a:rPr lang="en-US" sz="1400" smtClean="0">
                <a:solidFill>
                  <a:schemeClr val="tx1"/>
                </a:solidFill>
              </a:rPr>
              <a:t>isbn/978-14000082773  </a:t>
            </a:r>
            <a:r>
              <a:rPr lang="en-US" sz="1400" smtClean="0">
                <a:solidFill>
                  <a:schemeClr val="tx1"/>
                </a:solidFill>
              </a:rPr>
              <a:t>x:published     “2004”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00200" y="4572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http://../</a:t>
            </a:r>
            <a:r>
              <a:rPr lang="en-US" sz="1400" smtClean="0">
                <a:solidFill>
                  <a:schemeClr val="tx1"/>
                </a:solidFill>
              </a:rPr>
              <a:t>isbn/978-14000082773  </a:t>
            </a:r>
            <a:r>
              <a:rPr lang="en-US" sz="1400" smtClean="0">
                <a:solidFill>
                  <a:schemeClr val="tx1"/>
                </a:solidFill>
              </a:rPr>
              <a:t>dct:creator      _:placeholder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600200" y="4953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 foaf:name      “Barack Obama”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200" y="2286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smtClean="0">
                <a:solidFill>
                  <a:schemeClr val="tx1"/>
                </a:solidFill>
              </a:rPr>
              <a:t>http://../isbn/978-2258075979  </a:t>
            </a:r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r>
              <a:rPr lang="en-US" sz="1400" smtClean="0">
                <a:solidFill>
                  <a:schemeClr val="tx1"/>
                </a:solidFill>
              </a:rPr>
              <a:t> http://.../isbn/978-14000082773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2667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://../</a:t>
            </a:r>
            <a:r>
              <a:rPr lang="en-US" sz="1400" smtClean="0">
                <a:solidFill>
                  <a:schemeClr val="tx1"/>
                </a:solidFill>
              </a:rPr>
              <a:t>isbn/978-2258075979    dct:title        “Les rêves de mon père”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3048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://../</a:t>
            </a:r>
            <a:r>
              <a:rPr lang="en-US" sz="1400" smtClean="0">
                <a:solidFill>
                  <a:schemeClr val="tx1"/>
                </a:solidFill>
              </a:rPr>
              <a:t>isbn/978-2258075979   x:translator  _:placeholder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00200" y="3429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foaf:name   “Danièle Darneau”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The processor will detect the matching URIs…</a:t>
            </a:r>
            <a:endParaRPr lang="en-US" b="0"/>
          </a:p>
        </p:txBody>
      </p:sp>
      <p:sp>
        <p:nvSpPr>
          <p:cNvPr id="4" name="Rectangle 3"/>
          <p:cNvSpPr/>
          <p:nvPr/>
        </p:nvSpPr>
        <p:spPr bwMode="auto">
          <a:xfrm>
            <a:off x="1600200" y="3810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smtClean="0">
                <a:solidFill>
                  <a:srgbClr val="C00000"/>
                </a:solidFill>
              </a:rPr>
              <a:t>http://../isbn/978-14000082773  </a:t>
            </a:r>
            <a:r>
              <a:rPr lang="en-US" sz="1400" smtClean="0">
                <a:solidFill>
                  <a:schemeClr val="tx1"/>
                </a:solidFill>
              </a:rPr>
              <a:t>dct:title           “Dreams from My Father”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191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rgbClr val="C00000"/>
                </a:solidFill>
              </a:rPr>
              <a:t>http://../</a:t>
            </a:r>
            <a:r>
              <a:rPr lang="en-US" sz="1400" smtClean="0">
                <a:solidFill>
                  <a:srgbClr val="C00000"/>
                </a:solidFill>
              </a:rPr>
              <a:t>isbn/978-14000082773  </a:t>
            </a:r>
            <a:r>
              <a:rPr lang="en-US" sz="1400" smtClean="0">
                <a:solidFill>
                  <a:schemeClr val="tx1"/>
                </a:solidFill>
              </a:rPr>
              <a:t>x:published     “2004”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00200" y="4572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rgbClr val="C00000"/>
                </a:solidFill>
              </a:rPr>
              <a:t>http://../</a:t>
            </a:r>
            <a:r>
              <a:rPr lang="en-US" sz="1400" smtClean="0">
                <a:solidFill>
                  <a:srgbClr val="C00000"/>
                </a:solidFill>
              </a:rPr>
              <a:t>isbn/978-14000082773  </a:t>
            </a:r>
            <a:r>
              <a:rPr lang="en-US" sz="1400" smtClean="0">
                <a:solidFill>
                  <a:schemeClr val="tx1"/>
                </a:solidFill>
              </a:rPr>
              <a:t>dct:creator      _:placeholder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600200" y="4953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 foaf:name      “Barack Obama”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200" y="2286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sz="1400" smtClean="0">
                <a:solidFill>
                  <a:schemeClr val="tx1"/>
                </a:solidFill>
              </a:rPr>
              <a:t>http://../isbn/978-2258075979  </a:t>
            </a:r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r>
              <a:rPr lang="en-US" sz="1400" smtClean="0">
                <a:solidFill>
                  <a:schemeClr val="tx1"/>
                </a:solidFill>
              </a:rPr>
              <a:t> </a:t>
            </a:r>
            <a:r>
              <a:rPr lang="en-US" sz="1400" smtClean="0">
                <a:solidFill>
                  <a:srgbClr val="C00000"/>
                </a:solidFill>
              </a:rPr>
              <a:t>http://.../isbn/978-14000082773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600200" y="2667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://../</a:t>
            </a:r>
            <a:r>
              <a:rPr lang="en-US" sz="1400" smtClean="0">
                <a:solidFill>
                  <a:schemeClr val="tx1"/>
                </a:solidFill>
              </a:rPr>
              <a:t>isbn/978-2258075979    dct:title        “Les rêves de mon père”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3048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http</a:t>
            </a:r>
            <a:r>
              <a:rPr lang="en-US" sz="1400" smtClean="0">
                <a:solidFill>
                  <a:schemeClr val="tx1"/>
                </a:solidFill>
              </a:rPr>
              <a:t>://../</a:t>
            </a:r>
            <a:r>
              <a:rPr lang="en-US" sz="1400" smtClean="0">
                <a:solidFill>
                  <a:schemeClr val="tx1"/>
                </a:solidFill>
              </a:rPr>
              <a:t>isbn/978-2258075979   x:translator  _:placeholder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600200" y="3429000"/>
            <a:ext cx="6096000" cy="38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_:placeholder                             foaf:name   “Danièle Darneau”</a:t>
            </a:r>
            <a:endParaRPr lang="en-US" sz="160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The processor will detect the matching URIs…</a:t>
            </a:r>
            <a:endParaRPr lang="en-US" b="0"/>
          </a:p>
        </p:txBody>
      </p:sp>
      <p:sp>
        <p:nvSpPr>
          <p:cNvPr id="3" name="Oval 2"/>
          <p:cNvSpPr/>
          <p:nvPr/>
        </p:nvSpPr>
        <p:spPr bwMode="auto">
          <a:xfrm>
            <a:off x="3581400" y="2133600"/>
            <a:ext cx="1219200" cy="3810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http://...2773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95800" y="3200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rot="16200000" flipH="1">
            <a:off x="4267200" y="2667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>
            <a:stCxn id="3" idx="6"/>
          </p:cNvCxnSpPr>
          <p:nvPr/>
        </p:nvCxnSpPr>
        <p:spPr bwMode="auto">
          <a:xfrm flipV="1">
            <a:off x="4800600" y="2133600"/>
            <a:ext cx="1828800" cy="1905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>
            <a:stCxn id="3" idx="6"/>
          </p:cNvCxnSpPr>
          <p:nvPr/>
        </p:nvCxnSpPr>
        <p:spPr bwMode="auto">
          <a:xfrm>
            <a:off x="4800600" y="2324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>
            <a:stCxn id="4" idx="6"/>
          </p:cNvCxnSpPr>
          <p:nvPr/>
        </p:nvCxnSpPr>
        <p:spPr bwMode="auto">
          <a:xfrm flipV="1">
            <a:off x="5715000" y="3352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2743200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ct:creator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3000" y="2438400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ct:date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3000" y="19812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</a:t>
            </a:r>
            <a:r>
              <a:rPr lang="en-US" sz="1050" smtClean="0">
                <a:solidFill>
                  <a:schemeClr val="tx1"/>
                </a:solidFill>
              </a:rPr>
              <a:t>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3528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29400" y="19050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29400" y="198120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“Dreams from My Father”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629400" y="2514600"/>
            <a:ext cx="9906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259080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2</a:t>
            </a:r>
            <a:r>
              <a:rPr lang="en-US" sz="1400" smtClean="0">
                <a:solidFill>
                  <a:schemeClr val="tx1"/>
                </a:solidFill>
              </a:rPr>
              <a:t>004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53200" y="3124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400" y="3200400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</a:rPr>
              <a:t>“Barack Obama”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14400" y="40386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http://...5979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828800" y="5105400"/>
            <a:ext cx="1219200" cy="38100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Lucida Sans Unicode" charset="0"/>
              </a:rPr>
              <a:t>_:placeholder</a:t>
            </a: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Lucida Sans Unicode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 rot="16200000" flipH="1">
            <a:off x="1600200" y="4572000"/>
            <a:ext cx="685800" cy="381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4" idx="6"/>
            <a:endCxn id="48" idx="2"/>
          </p:cNvCxnSpPr>
          <p:nvPr/>
        </p:nvCxnSpPr>
        <p:spPr bwMode="auto">
          <a:xfrm flipV="1">
            <a:off x="2133600" y="4000500"/>
            <a:ext cx="1524000" cy="2286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34" idx="6"/>
          </p:cNvCxnSpPr>
          <p:nvPr/>
        </p:nvCxnSpPr>
        <p:spPr bwMode="auto">
          <a:xfrm>
            <a:off x="2133600" y="4229100"/>
            <a:ext cx="1828800" cy="3429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5" idx="6"/>
          </p:cNvCxnSpPr>
          <p:nvPr/>
        </p:nvCxnSpPr>
        <p:spPr bwMode="auto">
          <a:xfrm flipV="1">
            <a:off x="3048000" y="5257800"/>
            <a:ext cx="838200" cy="381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676400" y="4648200"/>
            <a:ext cx="873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X:translator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86000" y="4343400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dct:title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86000" y="3886200"/>
            <a:ext cx="1196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x:isTranslationOf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8000" y="5334000"/>
            <a:ext cx="7841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1"/>
                </a:solidFill>
              </a:rPr>
              <a:t>f</a:t>
            </a:r>
            <a:r>
              <a:rPr lang="en-US" sz="1050" smtClean="0">
                <a:solidFill>
                  <a:schemeClr val="tx1"/>
                </a:solidFill>
              </a:rPr>
              <a:t>oaf:name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962400" y="4419600"/>
            <a:ext cx="22860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62400" y="4495800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“Les </a:t>
            </a:r>
            <a:r>
              <a:rPr lang="en-US" sz="1400" smtClean="0">
                <a:solidFill>
                  <a:schemeClr val="tx1"/>
                </a:solidFill>
              </a:rPr>
              <a:t>rêves de </a:t>
            </a:r>
            <a:r>
              <a:rPr lang="en-US" sz="1400" smtClean="0">
                <a:solidFill>
                  <a:schemeClr val="tx1"/>
                </a:solidFill>
              </a:rPr>
              <a:t>mon </a:t>
            </a:r>
            <a:r>
              <a:rPr lang="en-US" sz="1400" smtClean="0">
                <a:solidFill>
                  <a:schemeClr val="tx1"/>
                </a:solidFill>
              </a:rPr>
              <a:t>père”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86200" y="5029200"/>
            <a:ext cx="1981200" cy="381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62400" y="510540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/>
                </a:solidFill>
              </a:rPr>
              <a:t>“Danièle Darneau”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657600" y="3810000"/>
            <a:ext cx="1219200" cy="3810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900" smtClean="0">
                <a:solidFill>
                  <a:schemeClr val="tx1"/>
                </a:solidFill>
              </a:rPr>
              <a:t>http</a:t>
            </a:r>
            <a:r>
              <a:rPr lang="en-US" sz="900" smtClean="0">
                <a:solidFill>
                  <a:schemeClr val="tx1"/>
                </a:solidFill>
              </a:rPr>
              <a:t>://...2773</a:t>
            </a: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Lucida Sans Unicode"/>
      </a:majorFont>
      <a:minorFont>
        <a:latin typeface="Arial"/>
        <a:ea typeface="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Lucida Sans Unicode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1378</Words>
  <PresentationFormat>On-screen Show (4:3)</PresentationFormat>
  <Paragraphs>287</Paragraphs>
  <Slides>39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1_Office Theme</vt:lpstr>
      <vt:lpstr>Data Integration and Structured Search</vt:lpstr>
      <vt:lpstr>RDF – a language for linking data</vt:lpstr>
      <vt:lpstr>How to create and query linked data</vt:lpstr>
      <vt:lpstr>RDF – a grammar for Web links</vt:lpstr>
      <vt:lpstr>Source A: About a book by Barack Obama</vt:lpstr>
      <vt:lpstr>Source B: About the French translation</vt:lpstr>
      <vt:lpstr>Merge the two data sources into one set of triples</vt:lpstr>
      <vt:lpstr>The processor will detect the matching URIs…</vt:lpstr>
      <vt:lpstr>The processor will detect the matching URIs…</vt:lpstr>
      <vt:lpstr>…and merge the data</vt:lpstr>
      <vt:lpstr>Let’s use a Dbpedia URI to identify Barack Obama…</vt:lpstr>
      <vt:lpstr>Wikipedia mentions a book in German about Obama</vt:lpstr>
      <vt:lpstr>New York Times also has a URI for Obama, which it links to Dbpedia’s, leading to more information…</vt:lpstr>
      <vt:lpstr>RDF as a common format for merging data</vt:lpstr>
      <vt:lpstr>Merged data is queried with SPARQL</vt:lpstr>
      <vt:lpstr>Finding things related to “genes” across databases</vt:lpstr>
      <vt:lpstr>Slide 17</vt:lpstr>
      <vt:lpstr>Creating a Web of Data (Linked Data)</vt:lpstr>
      <vt:lpstr>Linked Data Cloud, 2007</vt:lpstr>
      <vt:lpstr>Linked Data Cloud, March 2008</vt:lpstr>
      <vt:lpstr>Linked Data Cloud, September 2008</vt:lpstr>
      <vt:lpstr>Linked Data Cloud, March 2009</vt:lpstr>
      <vt:lpstr>Application-specific parts of the cloud</vt:lpstr>
      <vt:lpstr>Embedded metadata and structured search</vt:lpstr>
      <vt:lpstr>Extracting triples from Web pages</vt:lpstr>
      <vt:lpstr>RDFa (RDF attributes) embedded in Web pages</vt:lpstr>
      <vt:lpstr>...triples are extracted from hidden attributes</vt:lpstr>
      <vt:lpstr>DBPedia extracts data from Wikipedia infoboxes...</vt:lpstr>
      <vt:lpstr>Merged data can be queried</vt:lpstr>
      <vt:lpstr>“Structured search”</vt:lpstr>
      <vt:lpstr>Structured browsing: may start with “Google-like” query…</vt:lpstr>
      <vt:lpstr>VIVO (at Cornell) clusters results by type</vt:lpstr>
      <vt:lpstr>Focus in on one type…</vt:lpstr>
      <vt:lpstr>Explore from multiple angles</vt:lpstr>
      <vt:lpstr>E-Government data (example London Gazette)</vt:lpstr>
      <vt:lpstr> </vt:lpstr>
      <vt:lpstr>Leveraging Content Management Systems</vt:lpstr>
      <vt:lpstr>Mainstream media sites like BBC</vt:lpstr>
      <vt:lpstr>...maybe view on your phone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kessler</dc:creator>
  <cp:lastModifiedBy>Thomas Baker</cp:lastModifiedBy>
  <cp:revision>100</cp:revision>
  <dcterms:modified xsi:type="dcterms:W3CDTF">2010-01-16T21:04:59Z</dcterms:modified>
</cp:coreProperties>
</file>